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7" r:id="rId2"/>
    <p:sldId id="298" r:id="rId3"/>
    <p:sldId id="259" r:id="rId4"/>
    <p:sldId id="299" r:id="rId5"/>
    <p:sldId id="300" r:id="rId6"/>
    <p:sldId id="301" r:id="rId7"/>
    <p:sldId id="303" r:id="rId8"/>
    <p:sldId id="309" r:id="rId9"/>
    <p:sldId id="304" r:id="rId10"/>
    <p:sldId id="302" r:id="rId11"/>
    <p:sldId id="319" r:id="rId12"/>
    <p:sldId id="320" r:id="rId13"/>
    <p:sldId id="315" r:id="rId14"/>
    <p:sldId id="318" r:id="rId15"/>
    <p:sldId id="316" r:id="rId16"/>
    <p:sldId id="317" r:id="rId17"/>
    <p:sldId id="305" r:id="rId18"/>
    <p:sldId id="307" r:id="rId19"/>
    <p:sldId id="308" r:id="rId20"/>
    <p:sldId id="310" r:id="rId21"/>
    <p:sldId id="311" r:id="rId22"/>
    <p:sldId id="312" r:id="rId23"/>
    <p:sldId id="314" r:id="rId24"/>
    <p:sldId id="325" r:id="rId25"/>
    <p:sldId id="321" r:id="rId26"/>
    <p:sldId id="334" r:id="rId27"/>
    <p:sldId id="322" r:id="rId28"/>
    <p:sldId id="333" r:id="rId29"/>
    <p:sldId id="323" r:id="rId30"/>
    <p:sldId id="326" r:id="rId31"/>
    <p:sldId id="327" r:id="rId32"/>
    <p:sldId id="329" r:id="rId33"/>
    <p:sldId id="332" r:id="rId34"/>
    <p:sldId id="336" r:id="rId35"/>
    <p:sldId id="331" r:id="rId36"/>
    <p:sldId id="338" r:id="rId37"/>
    <p:sldId id="335" r:id="rId38"/>
    <p:sldId id="330" r:id="rId39"/>
    <p:sldId id="340" r:id="rId40"/>
    <p:sldId id="341" r:id="rId41"/>
    <p:sldId id="342" r:id="rId42"/>
    <p:sldId id="343" r:id="rId43"/>
    <p:sldId id="344" r:id="rId44"/>
    <p:sldId id="345" r:id="rId45"/>
    <p:sldId id="346" r:id="rId46"/>
    <p:sldId id="347" r:id="rId4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FC395D-478F-4592-88F9-099BF8249FE2}" type="datetimeFigureOut">
              <a:rPr lang="es-ES" smtClean="0"/>
              <a:t>03/07/2025</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854AE1-AE32-46CB-B2B3-298153C62C18}" type="slidenum">
              <a:rPr lang="es-ES" smtClean="0"/>
              <a:t>‹Nº›</a:t>
            </a:fld>
            <a:endParaRPr lang="es-ES"/>
          </a:p>
        </p:txBody>
      </p:sp>
    </p:spTree>
    <p:extLst>
      <p:ext uri="{BB962C8B-B14F-4D97-AF65-F5344CB8AC3E}">
        <p14:creationId xmlns:p14="http://schemas.microsoft.com/office/powerpoint/2010/main" val="567474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286000" y="514350"/>
            <a:ext cx="4572000" cy="2571750"/>
          </a:xfrm>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823BFDA1-F479-4632-A404-8C6418033374}" type="slidenum">
              <a:rPr lang="en-US" smtClean="0"/>
              <a:t>1</a:t>
            </a:fld>
            <a:endParaRPr lang="en-US" dirty="0"/>
          </a:p>
        </p:txBody>
      </p:sp>
    </p:spTree>
    <p:extLst>
      <p:ext uri="{BB962C8B-B14F-4D97-AF65-F5344CB8AC3E}">
        <p14:creationId xmlns:p14="http://schemas.microsoft.com/office/powerpoint/2010/main" val="1788273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286000" y="514350"/>
            <a:ext cx="4572000" cy="2571750"/>
          </a:xfrm>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823BFDA1-F479-4632-A404-8C6418033374}" type="slidenum">
              <a:rPr lang="en-US" smtClean="0"/>
              <a:t>2</a:t>
            </a:fld>
            <a:endParaRPr lang="en-US" dirty="0"/>
          </a:p>
        </p:txBody>
      </p:sp>
    </p:spTree>
    <p:extLst>
      <p:ext uri="{BB962C8B-B14F-4D97-AF65-F5344CB8AC3E}">
        <p14:creationId xmlns:p14="http://schemas.microsoft.com/office/powerpoint/2010/main" val="4270386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3.png"/><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1.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BA3B04CD-4996-4E62-8B88-89FCDDBFCC52}" type="datetimeFigureOut">
              <a:rPr lang="es-ES" smtClean="0"/>
              <a:t>03/07/2025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F5A6C98-0285-437A-BAF1-B0EBC74A7F0F}" type="slidenum">
              <a:rPr lang="es-ES" smtClean="0"/>
              <a:t>‹Nº›</a:t>
            </a:fld>
            <a:endParaRPr lang="es-ES"/>
          </a:p>
        </p:txBody>
      </p:sp>
    </p:spTree>
    <p:extLst>
      <p:ext uri="{BB962C8B-B14F-4D97-AF65-F5344CB8AC3E}">
        <p14:creationId xmlns:p14="http://schemas.microsoft.com/office/powerpoint/2010/main" val="2040748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BA3B04CD-4996-4E62-8B88-89FCDDBFCC52}" type="datetimeFigureOut">
              <a:rPr lang="es-ES" smtClean="0"/>
              <a:t>03/07/2025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F5A6C98-0285-437A-BAF1-B0EBC74A7F0F}" type="slidenum">
              <a:rPr lang="es-ES" smtClean="0"/>
              <a:t>‹Nº›</a:t>
            </a:fld>
            <a:endParaRPr lang="es-ES"/>
          </a:p>
        </p:txBody>
      </p:sp>
    </p:spTree>
    <p:extLst>
      <p:ext uri="{BB962C8B-B14F-4D97-AF65-F5344CB8AC3E}">
        <p14:creationId xmlns:p14="http://schemas.microsoft.com/office/powerpoint/2010/main" val="1231595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BA3B04CD-4996-4E62-8B88-89FCDDBFCC52}" type="datetimeFigureOut">
              <a:rPr lang="es-ES" smtClean="0"/>
              <a:t>03/07/2025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F5A6C98-0285-437A-BAF1-B0EBC74A7F0F}" type="slidenum">
              <a:rPr lang="es-ES" smtClean="0"/>
              <a:t>‹Nº›</a:t>
            </a:fld>
            <a:endParaRPr lang="es-ES"/>
          </a:p>
        </p:txBody>
      </p:sp>
    </p:spTree>
    <p:extLst>
      <p:ext uri="{BB962C8B-B14F-4D97-AF65-F5344CB8AC3E}">
        <p14:creationId xmlns:p14="http://schemas.microsoft.com/office/powerpoint/2010/main" val="2970946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ítulo">
    <p:spTree>
      <p:nvGrpSpPr>
        <p:cNvPr id="1" name=""/>
        <p:cNvGrpSpPr/>
        <p:nvPr/>
      </p:nvGrpSpPr>
      <p:grpSpPr>
        <a:xfrm>
          <a:off x="0" y="0"/>
          <a:ext cx="0" cy="0"/>
          <a:chOff x="0" y="0"/>
          <a:chExt cx="0" cy="0"/>
        </a:xfrm>
      </p:grpSpPr>
      <p:graphicFrame>
        <p:nvGraphicFramePr>
          <p:cNvPr id="3" name="Objeto 2" hidden="1">
            <a:extLst>
              <a:ext uri="{FF2B5EF4-FFF2-40B4-BE49-F238E27FC236}">
                <a16:creationId xmlns:a16="http://schemas.microsoft.com/office/drawing/2014/main" id="{AE75EC17-8237-479F-9CC8-3066D54E87C7}"/>
              </a:ext>
            </a:extLst>
          </p:cNvPr>
          <p:cNvGraphicFramePr>
            <a:graphicFrameLocks noChangeAspect="1"/>
          </p:cNvGraphicFramePr>
          <p:nvPr userDrawn="1">
            <p:custDataLst>
              <p:tags r:id="rId2"/>
            </p:custDataLs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spid="_x0000_s1042" name="Diapositiva de think-cell" r:id="rId4" imgW="395" imgH="396" progId="TCLayout.ActiveDocument.1">
                  <p:embed/>
                </p:oleObj>
              </mc:Choice>
              <mc:Fallback>
                <p:oleObj name="Diapositiva de think-cell" r:id="rId4" imgW="395" imgH="396" progId="TCLayout.ActiveDocument.1">
                  <p:embed/>
                  <p:pic>
                    <p:nvPicPr>
                      <p:cNvPr id="3" name="Objeto 2" hidden="1">
                        <a:extLst>
                          <a:ext uri="{FF2B5EF4-FFF2-40B4-BE49-F238E27FC236}">
                            <a16:creationId xmlns:a16="http://schemas.microsoft.com/office/drawing/2014/main" id="{AE75EC17-8237-479F-9CC8-3066D54E87C7}"/>
                          </a:ext>
                        </a:extLst>
                      </p:cNvPr>
                      <p:cNvPicPr/>
                      <p:nvPr/>
                    </p:nvPicPr>
                    <p:blipFill>
                      <a:blip r:embed="rId5"/>
                      <a:stretch>
                        <a:fillRect/>
                      </a:stretch>
                    </p:blipFill>
                    <p:spPr>
                      <a:xfrm>
                        <a:off x="1955" y="1588"/>
                        <a:ext cx="1954" cy="1588"/>
                      </a:xfrm>
                      <a:prstGeom prst="rect">
                        <a:avLst/>
                      </a:prstGeom>
                    </p:spPr>
                  </p:pic>
                </p:oleObj>
              </mc:Fallback>
            </mc:AlternateContent>
          </a:graphicData>
        </a:graphic>
      </p:graphicFrame>
      <p:pic>
        <p:nvPicPr>
          <p:cNvPr id="2" name="Imagen 1">
            <a:extLst>
              <a:ext uri="{FF2B5EF4-FFF2-40B4-BE49-F238E27FC236}">
                <a16:creationId xmlns:a16="http://schemas.microsoft.com/office/drawing/2014/main" id="{61B7E79F-8E3E-446B-99EB-266E204C79AA}"/>
              </a:ext>
            </a:extLst>
          </p:cNvPr>
          <p:cNvPicPr>
            <a:picLocks noChangeAspect="1"/>
          </p:cNvPicPr>
          <p:nvPr userDrawn="1"/>
        </p:nvPicPr>
        <p:blipFill>
          <a:blip r:embed="rId6"/>
          <a:stretch>
            <a:fillRect/>
          </a:stretch>
        </p:blipFill>
        <p:spPr>
          <a:xfrm>
            <a:off x="2" y="0"/>
            <a:ext cx="12191999" cy="6858000"/>
          </a:xfrm>
          <a:prstGeom prst="rect">
            <a:avLst/>
          </a:prstGeom>
        </p:spPr>
      </p:pic>
      <p:pic>
        <p:nvPicPr>
          <p:cNvPr id="6" name="Imagen 5">
            <a:extLst>
              <a:ext uri="{FF2B5EF4-FFF2-40B4-BE49-F238E27FC236}">
                <a16:creationId xmlns:a16="http://schemas.microsoft.com/office/drawing/2014/main" id="{E62EC91F-F1B0-4236-8F13-CBEDF8E85152}"/>
              </a:ext>
            </a:extLst>
          </p:cNvPr>
          <p:cNvPicPr>
            <a:picLocks noChangeAspect="1"/>
          </p:cNvPicPr>
          <p:nvPr userDrawn="1"/>
        </p:nvPicPr>
        <p:blipFill rotWithShape="1">
          <a:blip r:embed="rId7">
            <a:duotone>
              <a:schemeClr val="accent6">
                <a:shade val="45000"/>
                <a:satMod val="135000"/>
              </a:schemeClr>
              <a:prstClr val="white"/>
            </a:duotone>
          </a:blip>
          <a:srcRect l="63418" t="59293" r="16855" b="25997"/>
          <a:stretch/>
        </p:blipFill>
        <p:spPr>
          <a:xfrm rot="10800000">
            <a:off x="-49266" y="162001"/>
            <a:ext cx="12241265" cy="1077738"/>
          </a:xfrm>
          <a:prstGeom prst="rect">
            <a:avLst/>
          </a:prstGeom>
          <a:ln w="3175">
            <a:noFill/>
          </a:ln>
          <a:effectLst>
            <a:outerShdw blurRad="50800" dist="38100" dir="2700000" algn="tl" rotWithShape="0">
              <a:prstClr val="black">
                <a:alpha val="40000"/>
              </a:prstClr>
            </a:outerShdw>
          </a:effectLst>
        </p:spPr>
      </p:pic>
      <p:pic>
        <p:nvPicPr>
          <p:cNvPr id="21" name="Imagen 20">
            <a:extLst>
              <a:ext uri="{FF2B5EF4-FFF2-40B4-BE49-F238E27FC236}">
                <a16:creationId xmlns:a16="http://schemas.microsoft.com/office/drawing/2014/main" id="{11AD6EE0-3F6F-4C69-8EB5-2D35E386C70D}"/>
              </a:ext>
            </a:extLst>
          </p:cNvPr>
          <p:cNvPicPr>
            <a:picLocks noChangeAspect="1"/>
          </p:cNvPicPr>
          <p:nvPr userDrawn="1"/>
        </p:nvPicPr>
        <p:blipFill rotWithShape="1">
          <a:blip r:embed="rId7"/>
          <a:srcRect l="63418" t="59293" r="16855" b="25997"/>
          <a:stretch/>
        </p:blipFill>
        <p:spPr>
          <a:xfrm rot="10800000">
            <a:off x="-49268" y="-2"/>
            <a:ext cx="12255942" cy="1077735"/>
          </a:xfrm>
          <a:prstGeom prst="rect">
            <a:avLst/>
          </a:prstGeom>
          <a:ln w="3175">
            <a:noFill/>
          </a:ln>
        </p:spPr>
      </p:pic>
      <p:sp>
        <p:nvSpPr>
          <p:cNvPr id="24" name="Elipse 23">
            <a:extLst>
              <a:ext uri="{FF2B5EF4-FFF2-40B4-BE49-F238E27FC236}">
                <a16:creationId xmlns:a16="http://schemas.microsoft.com/office/drawing/2014/main" id="{BC94F858-DBA4-41AD-A7FC-C053125A7E9A}"/>
              </a:ext>
            </a:extLst>
          </p:cNvPr>
          <p:cNvSpPr/>
          <p:nvPr userDrawn="1"/>
        </p:nvSpPr>
        <p:spPr>
          <a:xfrm>
            <a:off x="11007392" y="6453336"/>
            <a:ext cx="398769" cy="324000"/>
          </a:xfrm>
          <a:prstGeom prst="ellipse">
            <a:avLst/>
          </a:prstGeom>
          <a:solidFill>
            <a:srgbClr val="9C1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246" dirty="0"/>
          </a:p>
        </p:txBody>
      </p:sp>
      <p:cxnSp>
        <p:nvCxnSpPr>
          <p:cNvPr id="25" name="Conector recto 24">
            <a:extLst>
              <a:ext uri="{FF2B5EF4-FFF2-40B4-BE49-F238E27FC236}">
                <a16:creationId xmlns:a16="http://schemas.microsoft.com/office/drawing/2014/main" id="{B8EDE5FA-A1C2-4398-9671-E15F8AFAAEDC}"/>
              </a:ext>
            </a:extLst>
          </p:cNvPr>
          <p:cNvCxnSpPr>
            <a:cxnSpLocks/>
            <a:stCxn id="24" idx="6"/>
          </p:cNvCxnSpPr>
          <p:nvPr userDrawn="1"/>
        </p:nvCxnSpPr>
        <p:spPr>
          <a:xfrm>
            <a:off x="11406161" y="6615336"/>
            <a:ext cx="800514" cy="0"/>
          </a:xfrm>
          <a:prstGeom prst="line">
            <a:avLst/>
          </a:prstGeom>
          <a:ln>
            <a:solidFill>
              <a:srgbClr val="9C132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7101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BA3B04CD-4996-4E62-8B88-89FCDDBFCC52}" type="datetimeFigureOut">
              <a:rPr lang="es-ES" smtClean="0"/>
              <a:t>03/07/2025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F5A6C98-0285-437A-BAF1-B0EBC74A7F0F}" type="slidenum">
              <a:rPr lang="es-ES" smtClean="0"/>
              <a:t>‹Nº›</a:t>
            </a:fld>
            <a:endParaRPr lang="es-ES"/>
          </a:p>
        </p:txBody>
      </p:sp>
    </p:spTree>
    <p:extLst>
      <p:ext uri="{BB962C8B-B14F-4D97-AF65-F5344CB8AC3E}">
        <p14:creationId xmlns:p14="http://schemas.microsoft.com/office/powerpoint/2010/main" val="4284923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BA3B04CD-4996-4E62-8B88-89FCDDBFCC52}" type="datetimeFigureOut">
              <a:rPr lang="es-ES" smtClean="0"/>
              <a:t>03/07/2025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F5A6C98-0285-437A-BAF1-B0EBC74A7F0F}" type="slidenum">
              <a:rPr lang="es-ES" smtClean="0"/>
              <a:t>‹Nº›</a:t>
            </a:fld>
            <a:endParaRPr lang="es-ES"/>
          </a:p>
        </p:txBody>
      </p:sp>
    </p:spTree>
    <p:extLst>
      <p:ext uri="{BB962C8B-B14F-4D97-AF65-F5344CB8AC3E}">
        <p14:creationId xmlns:p14="http://schemas.microsoft.com/office/powerpoint/2010/main" val="13239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BA3B04CD-4996-4E62-8B88-89FCDDBFCC52}" type="datetimeFigureOut">
              <a:rPr lang="es-ES" smtClean="0"/>
              <a:t>03/07/2025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F5A6C98-0285-437A-BAF1-B0EBC74A7F0F}" type="slidenum">
              <a:rPr lang="es-ES" smtClean="0"/>
              <a:t>‹Nº›</a:t>
            </a:fld>
            <a:endParaRPr lang="es-ES"/>
          </a:p>
        </p:txBody>
      </p:sp>
    </p:spTree>
    <p:extLst>
      <p:ext uri="{BB962C8B-B14F-4D97-AF65-F5344CB8AC3E}">
        <p14:creationId xmlns:p14="http://schemas.microsoft.com/office/powerpoint/2010/main" val="3270038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BA3B04CD-4996-4E62-8B88-89FCDDBFCC52}" type="datetimeFigureOut">
              <a:rPr lang="es-ES" smtClean="0"/>
              <a:t>03/07/2025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2F5A6C98-0285-437A-BAF1-B0EBC74A7F0F}" type="slidenum">
              <a:rPr lang="es-ES" smtClean="0"/>
              <a:t>‹Nº›</a:t>
            </a:fld>
            <a:endParaRPr lang="es-ES"/>
          </a:p>
        </p:txBody>
      </p:sp>
    </p:spTree>
    <p:extLst>
      <p:ext uri="{BB962C8B-B14F-4D97-AF65-F5344CB8AC3E}">
        <p14:creationId xmlns:p14="http://schemas.microsoft.com/office/powerpoint/2010/main" val="3614717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BA3B04CD-4996-4E62-8B88-89FCDDBFCC52}" type="datetimeFigureOut">
              <a:rPr lang="es-ES" smtClean="0"/>
              <a:t>03/07/2025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2F5A6C98-0285-437A-BAF1-B0EBC74A7F0F}" type="slidenum">
              <a:rPr lang="es-ES" smtClean="0"/>
              <a:t>‹Nº›</a:t>
            </a:fld>
            <a:endParaRPr lang="es-ES"/>
          </a:p>
        </p:txBody>
      </p:sp>
    </p:spTree>
    <p:extLst>
      <p:ext uri="{BB962C8B-B14F-4D97-AF65-F5344CB8AC3E}">
        <p14:creationId xmlns:p14="http://schemas.microsoft.com/office/powerpoint/2010/main" val="2877033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A3B04CD-4996-4E62-8B88-89FCDDBFCC52}" type="datetimeFigureOut">
              <a:rPr lang="es-ES" smtClean="0"/>
              <a:t>03/07/2025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2F5A6C98-0285-437A-BAF1-B0EBC74A7F0F}" type="slidenum">
              <a:rPr lang="es-ES" smtClean="0"/>
              <a:t>‹Nº›</a:t>
            </a:fld>
            <a:endParaRPr lang="es-ES"/>
          </a:p>
        </p:txBody>
      </p:sp>
    </p:spTree>
    <p:extLst>
      <p:ext uri="{BB962C8B-B14F-4D97-AF65-F5344CB8AC3E}">
        <p14:creationId xmlns:p14="http://schemas.microsoft.com/office/powerpoint/2010/main" val="762811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BA3B04CD-4996-4E62-8B88-89FCDDBFCC52}" type="datetimeFigureOut">
              <a:rPr lang="es-ES" smtClean="0"/>
              <a:t>03/07/2025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F5A6C98-0285-437A-BAF1-B0EBC74A7F0F}" type="slidenum">
              <a:rPr lang="es-ES" smtClean="0"/>
              <a:t>‹Nº›</a:t>
            </a:fld>
            <a:endParaRPr lang="es-ES"/>
          </a:p>
        </p:txBody>
      </p:sp>
    </p:spTree>
    <p:extLst>
      <p:ext uri="{BB962C8B-B14F-4D97-AF65-F5344CB8AC3E}">
        <p14:creationId xmlns:p14="http://schemas.microsoft.com/office/powerpoint/2010/main" val="4204672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BA3B04CD-4996-4E62-8B88-89FCDDBFCC52}" type="datetimeFigureOut">
              <a:rPr lang="es-ES" smtClean="0"/>
              <a:t>03/07/2025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F5A6C98-0285-437A-BAF1-B0EBC74A7F0F}" type="slidenum">
              <a:rPr lang="es-ES" smtClean="0"/>
              <a:t>‹Nº›</a:t>
            </a:fld>
            <a:endParaRPr lang="es-ES"/>
          </a:p>
        </p:txBody>
      </p:sp>
    </p:spTree>
    <p:extLst>
      <p:ext uri="{BB962C8B-B14F-4D97-AF65-F5344CB8AC3E}">
        <p14:creationId xmlns:p14="http://schemas.microsoft.com/office/powerpoint/2010/main" val="881282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3B04CD-4996-4E62-8B88-89FCDDBFCC52}" type="datetimeFigureOut">
              <a:rPr lang="es-ES" smtClean="0"/>
              <a:t>03/07/2025</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5A6C98-0285-437A-BAF1-B0EBC74A7F0F}" type="slidenum">
              <a:rPr lang="es-ES" smtClean="0"/>
              <a:t>‹Nº›</a:t>
            </a:fld>
            <a:endParaRPr lang="es-ES"/>
          </a:p>
        </p:txBody>
      </p:sp>
    </p:spTree>
    <p:extLst>
      <p:ext uri="{BB962C8B-B14F-4D97-AF65-F5344CB8AC3E}">
        <p14:creationId xmlns:p14="http://schemas.microsoft.com/office/powerpoint/2010/main" val="3483085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hyperlink" Target="https://www.sepin.es/tienda-online/articulo/articulo.aspx?id_articulo=12212" TargetMode="External"/><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3.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hyperlink" Target="http://www.sepin.es/cronus4plus/documento/verDoc.asp?dist=28&amp;referencia=SP%2FSENT%2F814525&amp;cod=00C1S40Cq03E29H0CL01k00s07G0Lk0GA0Cq01g0GD0Ag0FU01%2D0C02MP1S%2F0C%2D07n1zn07F2JQ0%26E08f1T00H5" TargetMode="Externa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hyperlink" Target="https://online.elderecho.com/login.do?nref=1889/1" TargetMode="Externa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hyperlink" Target="https://online.elderecho.com/login.do?nref=2005/157486" TargetMode="External"/><Relationship Id="rId2" Type="http://schemas.openxmlformats.org/officeDocument/2006/relationships/hyperlink" Target="https://online.elderecho.com/login.do?nref=1994/8451" TargetMode="External"/><Relationship Id="rId1" Type="http://schemas.openxmlformats.org/officeDocument/2006/relationships/slideLayout" Target="../slideLayouts/slideLayout12.xml"/><Relationship Id="rId4" Type="http://schemas.openxmlformats.org/officeDocument/2006/relationships/hyperlink" Target="https://online.elderecho.com/login.do?nref=2007/213145"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s://www.boe.es/buscar/act.php?id=BOE-A-2025-76" TargetMode="External"/><Relationship Id="rId2" Type="http://schemas.openxmlformats.org/officeDocument/2006/relationships/hyperlink" Target="https://www.boe.es/diario_boe/txt.php?id=BOE-A-2015-10197"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to 1" hidden="1">
            <a:extLst>
              <a:ext uri="{FF2B5EF4-FFF2-40B4-BE49-F238E27FC236}">
                <a16:creationId xmlns:a16="http://schemas.microsoft.com/office/drawing/2014/main" id="{3A4AAC32-AD6B-4D20-86BA-0CBAC3E578F8}"/>
              </a:ext>
            </a:extLst>
          </p:cNvPr>
          <p:cNvGraphicFramePr>
            <a:graphicFrameLocks noChangeAspect="1"/>
          </p:cNvGraphicFramePr>
          <p:nvPr>
            <p:custDataLst>
              <p:tags r:id="rId2"/>
            </p:custDataLst>
            <p:extLst/>
          </p:nvPr>
        </p:nvGraphicFramePr>
        <p:xfrm>
          <a:off x="3723178" y="1101"/>
          <a:ext cx="1099" cy="1099"/>
        </p:xfrm>
        <a:graphic>
          <a:graphicData uri="http://schemas.openxmlformats.org/presentationml/2006/ole">
            <mc:AlternateContent xmlns:mc="http://schemas.openxmlformats.org/markup-compatibility/2006">
              <mc:Choice xmlns:v="urn:schemas-microsoft-com:vml" Requires="v">
                <p:oleObj spid="_x0000_s2066" name="Diapositiva de think-cell" r:id="rId5" imgW="395" imgH="396" progId="TCLayout.ActiveDocument.1">
                  <p:embed/>
                </p:oleObj>
              </mc:Choice>
              <mc:Fallback>
                <p:oleObj name="Diapositiva de think-cell" r:id="rId5" imgW="395" imgH="396" progId="TCLayout.ActiveDocument.1">
                  <p:embed/>
                  <p:pic>
                    <p:nvPicPr>
                      <p:cNvPr id="2" name="Objeto 1" hidden="1">
                        <a:extLst>
                          <a:ext uri="{FF2B5EF4-FFF2-40B4-BE49-F238E27FC236}">
                            <a16:creationId xmlns:a16="http://schemas.microsoft.com/office/drawing/2014/main" id="{3A4AAC32-AD6B-4D20-86BA-0CBAC3E578F8}"/>
                          </a:ext>
                        </a:extLst>
                      </p:cNvPr>
                      <p:cNvPicPr/>
                      <p:nvPr/>
                    </p:nvPicPr>
                    <p:blipFill>
                      <a:blip r:embed="rId6"/>
                      <a:stretch>
                        <a:fillRect/>
                      </a:stretch>
                    </p:blipFill>
                    <p:spPr>
                      <a:xfrm>
                        <a:off x="3723178" y="1101"/>
                        <a:ext cx="1099" cy="1099"/>
                      </a:xfrm>
                      <a:prstGeom prst="rect">
                        <a:avLst/>
                      </a:prstGeom>
                    </p:spPr>
                  </p:pic>
                </p:oleObj>
              </mc:Fallback>
            </mc:AlternateContent>
          </a:graphicData>
        </a:graphic>
      </p:graphicFrame>
      <p:sp>
        <p:nvSpPr>
          <p:cNvPr id="11" name="18 Marcador de texto">
            <a:extLst>
              <a:ext uri="{FF2B5EF4-FFF2-40B4-BE49-F238E27FC236}">
                <a16:creationId xmlns:a16="http://schemas.microsoft.com/office/drawing/2014/main" id="{A320F296-BF76-4AF0-B17B-13F25C50C0D4}"/>
              </a:ext>
            </a:extLst>
          </p:cNvPr>
          <p:cNvSpPr txBox="1">
            <a:spLocks/>
          </p:cNvSpPr>
          <p:nvPr/>
        </p:nvSpPr>
        <p:spPr>
          <a:xfrm>
            <a:off x="672295" y="1086452"/>
            <a:ext cx="9799782" cy="4073236"/>
          </a:xfrm>
          <a:prstGeom prst="rect">
            <a:avLst/>
          </a:prstGeom>
        </p:spPr>
        <p:txBody>
          <a:bodyPr>
            <a:noAutofit/>
          </a:bodyPr>
          <a:lstStyle>
            <a:lvl1pPr marL="0" indent="0" algn="l" defTabSz="685800" rtl="0" eaLnBrk="1" latinLnBrk="0" hangingPunct="1">
              <a:spcBef>
                <a:spcPct val="20000"/>
              </a:spcBef>
              <a:buFont typeface="Arial" pitchFamily="34" charset="0"/>
              <a:buNone/>
              <a:defRPr sz="1800" kern="1200">
                <a:solidFill>
                  <a:schemeClr val="tx2"/>
                </a:solidFill>
                <a:latin typeface="Calibri" panose="020F0502020204030204" pitchFamily="34" charset="0"/>
                <a:ea typeface="+mn-ea"/>
                <a:cs typeface="Calibri" panose="020F0502020204030204" pitchFamily="34" charset="0"/>
              </a:defRPr>
            </a:lvl1pPr>
            <a:lvl2pPr marL="342900" indent="0" algn="r" defTabSz="685800" rtl="0" eaLnBrk="1" latinLnBrk="0" hangingPunct="1">
              <a:spcBef>
                <a:spcPct val="20000"/>
              </a:spcBef>
              <a:buFont typeface="Arial" pitchFamily="34" charset="0"/>
              <a:buNone/>
              <a:defRPr sz="2100" kern="1200">
                <a:solidFill>
                  <a:schemeClr val="tx1"/>
                </a:solidFill>
                <a:latin typeface="+mn-lt"/>
                <a:ea typeface="+mn-ea"/>
                <a:cs typeface="+mn-cs"/>
              </a:defRPr>
            </a:lvl2pPr>
            <a:lvl3pPr marL="685800" indent="0" algn="r" defTabSz="685800" rtl="0" eaLnBrk="1" latinLnBrk="0" hangingPunct="1">
              <a:spcBef>
                <a:spcPct val="20000"/>
              </a:spcBef>
              <a:buFont typeface="Arial" pitchFamily="34" charset="0"/>
              <a:buNone/>
              <a:defRPr sz="1800" kern="1200">
                <a:solidFill>
                  <a:schemeClr val="tx1"/>
                </a:solidFill>
                <a:latin typeface="+mn-lt"/>
                <a:ea typeface="+mn-ea"/>
                <a:cs typeface="+mn-cs"/>
              </a:defRPr>
            </a:lvl3pPr>
            <a:lvl4pPr marL="1028700" indent="0" algn="r" defTabSz="685800" rtl="0" eaLnBrk="1" latinLnBrk="0" hangingPunct="1">
              <a:spcBef>
                <a:spcPct val="20000"/>
              </a:spcBef>
              <a:buFont typeface="Arial" pitchFamily="34" charset="0"/>
              <a:buNone/>
              <a:defRPr sz="1500" kern="1200">
                <a:solidFill>
                  <a:schemeClr val="tx1"/>
                </a:solidFill>
                <a:latin typeface="+mn-lt"/>
                <a:ea typeface="+mn-ea"/>
                <a:cs typeface="+mn-cs"/>
              </a:defRPr>
            </a:lvl4pPr>
            <a:lvl5pPr marL="1371600" indent="0" algn="r" defTabSz="685800" rtl="0" eaLnBrk="1" latinLnBrk="0" hangingPunct="1">
              <a:spcBef>
                <a:spcPct val="20000"/>
              </a:spcBef>
              <a:buFont typeface="Arial" pitchFamily="34" charset="0"/>
              <a:buNone/>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lgn="just"/>
            <a:r>
              <a:rPr lang="es-ES" sz="3200" b="1" dirty="0" smtClean="0">
                <a:solidFill>
                  <a:schemeClr val="accent6">
                    <a:lumMod val="75000"/>
                  </a:schemeClr>
                </a:solidFill>
              </a:rPr>
              <a:t>LOS MASC Y LAS COSTAS EN LOS PROCESOS CIVILES DE TRÁFICO</a:t>
            </a:r>
            <a:endParaRPr lang="es-ES" sz="3200" b="1" dirty="0">
              <a:solidFill>
                <a:schemeClr val="bg1"/>
              </a:solidFill>
            </a:endParaRPr>
          </a:p>
        </p:txBody>
      </p:sp>
      <p:sp>
        <p:nvSpPr>
          <p:cNvPr id="17" name="21 Marcador de texto">
            <a:extLst>
              <a:ext uri="{FF2B5EF4-FFF2-40B4-BE49-F238E27FC236}">
                <a16:creationId xmlns:a16="http://schemas.microsoft.com/office/drawing/2014/main" id="{84BD4659-5B15-499C-A67A-325A32372A41}"/>
              </a:ext>
            </a:extLst>
          </p:cNvPr>
          <p:cNvSpPr txBox="1">
            <a:spLocks/>
          </p:cNvSpPr>
          <p:nvPr/>
        </p:nvSpPr>
        <p:spPr>
          <a:xfrm>
            <a:off x="626113" y="6106976"/>
            <a:ext cx="4763468" cy="432742"/>
          </a:xfrm>
          <a:prstGeom prst="rect">
            <a:avLst/>
          </a:prstGeom>
        </p:spPr>
        <p:txBody>
          <a:bodyPr>
            <a:noAutofit/>
          </a:bodyPr>
          <a:lstStyle>
            <a:lvl1pPr marL="0" indent="0" algn="l" defTabSz="685800" rtl="0" eaLnBrk="1" latinLnBrk="0" hangingPunct="1">
              <a:spcBef>
                <a:spcPct val="20000"/>
              </a:spcBef>
              <a:buFont typeface="Arial" pitchFamily="34" charset="0"/>
              <a:buNone/>
              <a:defRPr sz="1350" kern="1200">
                <a:solidFill>
                  <a:schemeClr val="tx2"/>
                </a:solidFill>
                <a:latin typeface="Calibri" panose="020F0502020204030204" pitchFamily="34" charset="0"/>
                <a:ea typeface="+mn-ea"/>
                <a:cs typeface="Calibri" panose="020F0502020204030204" pitchFamily="34" charset="0"/>
              </a:defRPr>
            </a:lvl1pPr>
            <a:lvl2pPr marL="342900" indent="0" algn="l" defTabSz="685800" rtl="0" eaLnBrk="1" latinLnBrk="0" hangingPunct="1">
              <a:spcBef>
                <a:spcPct val="20000"/>
              </a:spcBef>
              <a:buFont typeface="Arial" pitchFamily="34" charset="0"/>
              <a:buNone/>
              <a:defRPr sz="2100" kern="1200">
                <a:solidFill>
                  <a:schemeClr val="tx1"/>
                </a:solidFill>
                <a:latin typeface="+mn-lt"/>
                <a:ea typeface="+mn-ea"/>
                <a:cs typeface="+mn-cs"/>
              </a:defRPr>
            </a:lvl2pPr>
            <a:lvl3pPr marL="685800" indent="0" algn="l" defTabSz="685800" rtl="0" eaLnBrk="1" latinLnBrk="0" hangingPunct="1">
              <a:spcBef>
                <a:spcPct val="20000"/>
              </a:spcBef>
              <a:buFont typeface="Arial" pitchFamily="34" charset="0"/>
              <a:buNone/>
              <a:defRPr sz="1800" kern="1200">
                <a:solidFill>
                  <a:schemeClr val="tx1"/>
                </a:solidFill>
                <a:latin typeface="+mn-lt"/>
                <a:ea typeface="+mn-ea"/>
                <a:cs typeface="+mn-cs"/>
              </a:defRPr>
            </a:lvl3pPr>
            <a:lvl4pPr marL="1028700" indent="0" algn="l" defTabSz="685800" rtl="0" eaLnBrk="1" latinLnBrk="0" hangingPunct="1">
              <a:spcBef>
                <a:spcPct val="20000"/>
              </a:spcBef>
              <a:buFont typeface="Arial" pitchFamily="34" charset="0"/>
              <a:buNone/>
              <a:defRPr sz="1500" kern="1200">
                <a:solidFill>
                  <a:schemeClr val="tx1"/>
                </a:solidFill>
                <a:latin typeface="+mn-lt"/>
                <a:ea typeface="+mn-ea"/>
                <a:cs typeface="+mn-cs"/>
              </a:defRPr>
            </a:lvl4pPr>
            <a:lvl5pPr marL="1371600" indent="0" algn="l" defTabSz="685800" rtl="0" eaLnBrk="1" latinLnBrk="0" hangingPunct="1">
              <a:spcBef>
                <a:spcPct val="20000"/>
              </a:spcBef>
              <a:buFont typeface="Arial" pitchFamily="34" charset="0"/>
              <a:buNone/>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endParaRPr lang="es-ES" sz="2400" dirty="0">
              <a:solidFill>
                <a:schemeClr val="tx1"/>
              </a:solidFill>
            </a:endParaRPr>
          </a:p>
        </p:txBody>
      </p:sp>
      <p:sp>
        <p:nvSpPr>
          <p:cNvPr id="18" name="18 Marcador de texto">
            <a:extLst>
              <a:ext uri="{FF2B5EF4-FFF2-40B4-BE49-F238E27FC236}">
                <a16:creationId xmlns:a16="http://schemas.microsoft.com/office/drawing/2014/main" id="{2501C2FE-CB4E-4EAD-B27D-B514817EC158}"/>
              </a:ext>
            </a:extLst>
          </p:cNvPr>
          <p:cNvSpPr txBox="1">
            <a:spLocks/>
          </p:cNvSpPr>
          <p:nvPr/>
        </p:nvSpPr>
        <p:spPr>
          <a:xfrm>
            <a:off x="5389581" y="0"/>
            <a:ext cx="5900952" cy="2304254"/>
          </a:xfrm>
          <a:prstGeom prst="rect">
            <a:avLst/>
          </a:prstGeom>
          <a:ln>
            <a:noFill/>
          </a:ln>
        </p:spPr>
        <p:txBody>
          <a:bodyPr anchor="ctr">
            <a:normAutofit/>
          </a:bodyPr>
          <a:lstStyle>
            <a:lvl1pPr marL="0" indent="0" algn="l" defTabSz="685800" rtl="0" eaLnBrk="1" latinLnBrk="0" hangingPunct="1">
              <a:spcBef>
                <a:spcPts val="300"/>
              </a:spcBef>
              <a:buFont typeface="Arial" pitchFamily="34" charset="0"/>
              <a:buNone/>
              <a:defRPr sz="2700" b="1" kern="1200" baseline="0">
                <a:solidFill>
                  <a:schemeClr val="tx2"/>
                </a:solidFill>
                <a:latin typeface="Calibri" panose="020F0502020204030204" pitchFamily="34" charset="0"/>
                <a:ea typeface="+mn-ea"/>
                <a:cs typeface="Calibri" panose="020F0502020204030204" pitchFamily="34" charset="0"/>
              </a:defRPr>
            </a:lvl1pPr>
            <a:lvl2pPr marL="342900" indent="0" algn="r" defTabSz="685800" rtl="0" eaLnBrk="1" latinLnBrk="0" hangingPunct="1">
              <a:spcBef>
                <a:spcPct val="20000"/>
              </a:spcBef>
              <a:buFont typeface="Arial" pitchFamily="34" charset="0"/>
              <a:buNone/>
              <a:defRPr sz="2100" kern="1200">
                <a:solidFill>
                  <a:schemeClr val="tx1"/>
                </a:solidFill>
                <a:latin typeface="+mn-lt"/>
                <a:ea typeface="+mn-ea"/>
                <a:cs typeface="+mn-cs"/>
              </a:defRPr>
            </a:lvl2pPr>
            <a:lvl3pPr marL="685800" indent="0" algn="r" defTabSz="685800" rtl="0" eaLnBrk="1" latinLnBrk="0" hangingPunct="1">
              <a:spcBef>
                <a:spcPct val="20000"/>
              </a:spcBef>
              <a:buFont typeface="Arial" pitchFamily="34" charset="0"/>
              <a:buNone/>
              <a:defRPr sz="1800" kern="1200">
                <a:solidFill>
                  <a:schemeClr val="tx1"/>
                </a:solidFill>
                <a:latin typeface="+mn-lt"/>
                <a:ea typeface="+mn-ea"/>
                <a:cs typeface="+mn-cs"/>
              </a:defRPr>
            </a:lvl3pPr>
            <a:lvl4pPr marL="1028700" indent="0" algn="r" defTabSz="685800" rtl="0" eaLnBrk="1" latinLnBrk="0" hangingPunct="1">
              <a:spcBef>
                <a:spcPct val="20000"/>
              </a:spcBef>
              <a:buFont typeface="Arial" pitchFamily="34" charset="0"/>
              <a:buNone/>
              <a:defRPr sz="1500" kern="1200">
                <a:solidFill>
                  <a:schemeClr val="tx1"/>
                </a:solidFill>
                <a:latin typeface="+mn-lt"/>
                <a:ea typeface="+mn-ea"/>
                <a:cs typeface="+mn-cs"/>
              </a:defRPr>
            </a:lvl4pPr>
            <a:lvl5pPr marL="1371600" indent="0" algn="r" defTabSz="685800" rtl="0" eaLnBrk="1" latinLnBrk="0" hangingPunct="1">
              <a:spcBef>
                <a:spcPct val="20000"/>
              </a:spcBef>
              <a:buFont typeface="Arial" pitchFamily="34" charset="0"/>
              <a:buNone/>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lgn="just"/>
            <a:endParaRPr lang="es-ES" sz="3200" cap="all" dirty="0">
              <a:solidFill>
                <a:schemeClr val="tx1"/>
              </a:solidFill>
              <a:latin typeface="Bahnschrift SemiLight SemiConde" panose="020B0502040204020203" pitchFamily="34" charset="0"/>
            </a:endParaRPr>
          </a:p>
        </p:txBody>
      </p:sp>
      <p:cxnSp>
        <p:nvCxnSpPr>
          <p:cNvPr id="19" name="Conector recto 18">
            <a:extLst>
              <a:ext uri="{FF2B5EF4-FFF2-40B4-BE49-F238E27FC236}">
                <a16:creationId xmlns:a16="http://schemas.microsoft.com/office/drawing/2014/main" id="{9744FF70-F3F8-421C-BD03-83A9D7DB11F6}"/>
              </a:ext>
            </a:extLst>
          </p:cNvPr>
          <p:cNvCxnSpPr>
            <a:cxnSpLocks/>
          </p:cNvCxnSpPr>
          <p:nvPr/>
        </p:nvCxnSpPr>
        <p:spPr>
          <a:xfrm>
            <a:off x="1405540" y="4733100"/>
            <a:ext cx="3268060" cy="0"/>
          </a:xfrm>
          <a:prstGeom prst="line">
            <a:avLst/>
          </a:prstGeom>
          <a:ln w="3175">
            <a:solidFill>
              <a:srgbClr val="FEE8F0"/>
            </a:solidFill>
          </a:ln>
        </p:spPr>
        <p:style>
          <a:lnRef idx="1">
            <a:schemeClr val="accent1"/>
          </a:lnRef>
          <a:fillRef idx="0">
            <a:schemeClr val="accent1"/>
          </a:fillRef>
          <a:effectRef idx="0">
            <a:schemeClr val="accent1"/>
          </a:effectRef>
          <a:fontRef idx="minor">
            <a:schemeClr val="tx1"/>
          </a:fontRef>
        </p:style>
      </p:cxnSp>
      <p:sp>
        <p:nvSpPr>
          <p:cNvPr id="9" name="18 Marcador de texto">
            <a:extLst>
              <a:ext uri="{FF2B5EF4-FFF2-40B4-BE49-F238E27FC236}">
                <a16:creationId xmlns:a16="http://schemas.microsoft.com/office/drawing/2014/main" id="{A320F296-BF76-4AF0-B17B-13F25C50C0D4}"/>
              </a:ext>
            </a:extLst>
          </p:cNvPr>
          <p:cNvSpPr txBox="1">
            <a:spLocks/>
          </p:cNvSpPr>
          <p:nvPr/>
        </p:nvSpPr>
        <p:spPr>
          <a:xfrm>
            <a:off x="501300" y="4922982"/>
            <a:ext cx="8855136" cy="1935018"/>
          </a:xfrm>
          <a:prstGeom prst="rect">
            <a:avLst/>
          </a:prstGeom>
        </p:spPr>
        <p:txBody>
          <a:bodyPr>
            <a:normAutofit/>
          </a:bodyPr>
          <a:lstStyle>
            <a:lvl1pPr marL="0" indent="0" algn="l" defTabSz="685800" rtl="0" eaLnBrk="1" latinLnBrk="0" hangingPunct="1">
              <a:spcBef>
                <a:spcPct val="20000"/>
              </a:spcBef>
              <a:buFont typeface="Arial" pitchFamily="34" charset="0"/>
              <a:buNone/>
              <a:defRPr sz="1800" kern="1200">
                <a:solidFill>
                  <a:schemeClr val="tx2"/>
                </a:solidFill>
                <a:latin typeface="Calibri" panose="020F0502020204030204" pitchFamily="34" charset="0"/>
                <a:ea typeface="+mn-ea"/>
                <a:cs typeface="Calibri" panose="020F0502020204030204" pitchFamily="34" charset="0"/>
              </a:defRPr>
            </a:lvl1pPr>
            <a:lvl2pPr marL="342900" indent="0" algn="r" defTabSz="685800" rtl="0" eaLnBrk="1" latinLnBrk="0" hangingPunct="1">
              <a:spcBef>
                <a:spcPct val="20000"/>
              </a:spcBef>
              <a:buFont typeface="Arial" pitchFamily="34" charset="0"/>
              <a:buNone/>
              <a:defRPr sz="2100" kern="1200">
                <a:solidFill>
                  <a:schemeClr val="tx1"/>
                </a:solidFill>
                <a:latin typeface="+mn-lt"/>
                <a:ea typeface="+mn-ea"/>
                <a:cs typeface="+mn-cs"/>
              </a:defRPr>
            </a:lvl2pPr>
            <a:lvl3pPr marL="685800" indent="0" algn="r" defTabSz="685800" rtl="0" eaLnBrk="1" latinLnBrk="0" hangingPunct="1">
              <a:spcBef>
                <a:spcPct val="20000"/>
              </a:spcBef>
              <a:buFont typeface="Arial" pitchFamily="34" charset="0"/>
              <a:buNone/>
              <a:defRPr sz="1800" kern="1200">
                <a:solidFill>
                  <a:schemeClr val="tx1"/>
                </a:solidFill>
                <a:latin typeface="+mn-lt"/>
                <a:ea typeface="+mn-ea"/>
                <a:cs typeface="+mn-cs"/>
              </a:defRPr>
            </a:lvl3pPr>
            <a:lvl4pPr marL="1028700" indent="0" algn="r" defTabSz="685800" rtl="0" eaLnBrk="1" latinLnBrk="0" hangingPunct="1">
              <a:spcBef>
                <a:spcPct val="20000"/>
              </a:spcBef>
              <a:buFont typeface="Arial" pitchFamily="34" charset="0"/>
              <a:buNone/>
              <a:defRPr sz="1500" kern="1200">
                <a:solidFill>
                  <a:schemeClr val="tx1"/>
                </a:solidFill>
                <a:latin typeface="+mn-lt"/>
                <a:ea typeface="+mn-ea"/>
                <a:cs typeface="+mn-cs"/>
              </a:defRPr>
            </a:lvl4pPr>
            <a:lvl5pPr marL="1371600" indent="0" algn="r" defTabSz="685800" rtl="0" eaLnBrk="1" latinLnBrk="0" hangingPunct="1">
              <a:spcBef>
                <a:spcPct val="20000"/>
              </a:spcBef>
              <a:buFont typeface="Arial" pitchFamily="34" charset="0"/>
              <a:buNone/>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r>
              <a:rPr lang="es-ES" sz="3200" dirty="0">
                <a:solidFill>
                  <a:schemeClr val="tx1"/>
                </a:solidFill>
              </a:rPr>
              <a:t>Adrián Gómez </a:t>
            </a:r>
            <a:r>
              <a:rPr lang="es-ES" sz="3200" dirty="0" smtClean="0">
                <a:solidFill>
                  <a:schemeClr val="tx1"/>
                </a:solidFill>
              </a:rPr>
              <a:t>Linacero</a:t>
            </a:r>
          </a:p>
          <a:p>
            <a:r>
              <a:rPr lang="es-ES" sz="3200" dirty="0">
                <a:solidFill>
                  <a:schemeClr val="tx1"/>
                </a:solidFill>
                <a:hlinkClick r:id="rId7"/>
              </a:rPr>
              <a:t>https://</a:t>
            </a:r>
            <a:r>
              <a:rPr lang="es-ES" sz="3200" dirty="0" smtClean="0">
                <a:solidFill>
                  <a:schemeClr val="tx1"/>
                </a:solidFill>
                <a:hlinkClick r:id="rId7"/>
              </a:rPr>
              <a:t>www.sepin.es/tienda-online/articulo/articulo.aspx?id_articulo=12212</a:t>
            </a:r>
            <a:endParaRPr lang="es-ES" sz="3200" dirty="0" smtClean="0">
              <a:solidFill>
                <a:schemeClr val="tx1"/>
              </a:solidFill>
            </a:endParaRPr>
          </a:p>
          <a:p>
            <a:endParaRPr lang="es-ES" sz="3200" dirty="0">
              <a:solidFill>
                <a:schemeClr val="tx1"/>
              </a:solidFill>
            </a:endParaRPr>
          </a:p>
        </p:txBody>
      </p:sp>
    </p:spTree>
    <p:extLst>
      <p:ext uri="{BB962C8B-B14F-4D97-AF65-F5344CB8AC3E}">
        <p14:creationId xmlns:p14="http://schemas.microsoft.com/office/powerpoint/2010/main" val="28775798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10064294"/>
          </a:xfrm>
          <a:prstGeom prst="rect">
            <a:avLst/>
          </a:prstGeom>
          <a:noFill/>
        </p:spPr>
        <p:txBody>
          <a:bodyPr wrap="square" rtlCol="0">
            <a:spAutoFit/>
          </a:bodyPr>
          <a:lstStyle/>
          <a:p>
            <a:pPr algn="just"/>
            <a:r>
              <a:rPr lang="es-ES" sz="2400" b="1" dirty="0" smtClean="0"/>
              <a:t>NO OBSTANTE, AL ENCONTRARNOS AÚN EN UNA FASE INCIPIENTE DE LOS MASC, SIN DOCTRINA JURISPRUDENCIAL, CABEN TRES VÍAS:</a:t>
            </a:r>
          </a:p>
          <a:p>
            <a:pPr algn="just"/>
            <a:endParaRPr lang="es-ES" sz="2400" b="1" dirty="0"/>
          </a:p>
          <a:p>
            <a:pPr marL="342900" indent="-342900" algn="just">
              <a:buFontTx/>
              <a:buChar char="-"/>
            </a:pPr>
            <a:r>
              <a:rPr lang="es-ES" sz="2400" b="1" dirty="0" smtClean="0"/>
              <a:t>1. CONVERTIR LA RECLAMACIÓN EXTRAJUDICIAL DEL ART. 7.1 EN UNA NEGOCIACIÓN DIRECTA DEL ART. 5 LOEMSPJ U OTRO MASC QUE NO SEA VEA PRIVADO DE NINGUNO DE LOS ELEMENTOS DEL ART. 7 LRCSVCM (¿CONFIDENCIALIDAD?</a:t>
            </a:r>
          </a:p>
          <a:p>
            <a:pPr marL="285750" indent="-285750" algn="just">
              <a:buFontTx/>
              <a:buChar char="-"/>
            </a:pPr>
            <a:endParaRPr lang="es-ES" sz="2400" b="1" dirty="0"/>
          </a:p>
          <a:p>
            <a:pPr marL="285750" indent="-285750" algn="just">
              <a:buFontTx/>
              <a:buChar char="-"/>
            </a:pPr>
            <a:r>
              <a:rPr lang="es-ES" sz="2400" b="1" dirty="0" smtClean="0"/>
              <a:t>2. ACOMPAÑAR A LA RECLAMACIÓN EXTRAJUDICIAL DEL ART. 7.1 OTRO MASC DISTINTO, LO CUAL CARECE DE COHERENCIA, PORQUE NO PUEDE HABER CONCURRENCIA DE MASC, AUNQUE COINCIDAN EN LO PEDIDO, Y DARÍA LUGAR A UNA DUPLICIDAD DE ACTOS EXTRAJUDICIALES. </a:t>
            </a:r>
          </a:p>
          <a:p>
            <a:pPr marL="285750" indent="-285750" algn="just">
              <a:buFontTx/>
              <a:buChar char="-"/>
            </a:pPr>
            <a:endParaRPr lang="es-ES" sz="2400" b="1" dirty="0" smtClean="0"/>
          </a:p>
          <a:p>
            <a:pPr marL="285750" indent="-285750" algn="just">
              <a:buFontTx/>
              <a:buChar char="-"/>
            </a:pPr>
            <a:r>
              <a:rPr lang="es-ES" sz="2400" b="1" dirty="0" smtClean="0"/>
              <a:t>3. CONTINUAR CON LA MECANICA TRADICIONAL, ALEGANDO, ASIMISMO, QUE LA OFERTA MOTIVADA PUEDE SERVIR DE MASC COMO OVC</a:t>
            </a:r>
            <a:endParaRPr lang="es-ES" dirty="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2797073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628997" y="1086197"/>
            <a:ext cx="10833463" cy="5909310"/>
          </a:xfrm>
          <a:prstGeom prst="rect">
            <a:avLst/>
          </a:prstGeom>
          <a:noFill/>
        </p:spPr>
        <p:txBody>
          <a:bodyPr wrap="square" rtlCol="0">
            <a:spAutoFit/>
          </a:bodyPr>
          <a:lstStyle/>
          <a:p>
            <a:pPr algn="just"/>
            <a:r>
              <a:rPr lang="es-ES" b="1" dirty="0" smtClean="0">
                <a:solidFill>
                  <a:srgbClr val="FF0000"/>
                </a:solidFill>
              </a:rPr>
              <a:t>¿RENUNCIA DE DERECHOS EN LA RECLAMACIÓN DEL ART. 7 LRCSVM?</a:t>
            </a:r>
          </a:p>
          <a:p>
            <a:pPr algn="just"/>
            <a:endParaRPr lang="es-ES" b="1" dirty="0">
              <a:solidFill>
                <a:srgbClr val="FF0000"/>
              </a:solidFill>
            </a:endParaRPr>
          </a:p>
          <a:p>
            <a:pPr algn="just"/>
            <a:endParaRPr lang="es-ES" b="1" dirty="0">
              <a:solidFill>
                <a:srgbClr val="FF0000"/>
              </a:solidFill>
            </a:endParaRPr>
          </a:p>
          <a:p>
            <a:pPr algn="just"/>
            <a:r>
              <a:rPr lang="es-ES" sz="2400" dirty="0"/>
              <a:t>Para la admisión de </a:t>
            </a:r>
            <a:r>
              <a:rPr lang="es-ES" sz="2400" dirty="0" smtClean="0"/>
              <a:t>un intento de negociación no </a:t>
            </a:r>
            <a:r>
              <a:rPr lang="es-ES" sz="2400" dirty="0"/>
              <a:t>es </a:t>
            </a:r>
            <a:r>
              <a:rPr lang="es-ES" sz="2400" dirty="0" smtClean="0"/>
              <a:t>necesario </a:t>
            </a:r>
            <a:r>
              <a:rPr lang="es-ES" sz="2400" dirty="0"/>
              <a:t>renuncia a ningún derecho, sino simplemente la invitación a negociar, indicando expresamente el objeto de la misma (entendido como materia o tema </a:t>
            </a:r>
            <a:r>
              <a:rPr lang="es-ES" sz="2400" i="1" dirty="0" err="1"/>
              <a:t>decidindi</a:t>
            </a:r>
            <a:r>
              <a:rPr lang="es-ES" sz="2400" dirty="0"/>
              <a:t>, no como objeto en sentido técnico), la identificación de las partes y la especificación de utilizarse como MASC para una eventual demanda</a:t>
            </a:r>
            <a:r>
              <a:rPr lang="es-ES" sz="2400" dirty="0" smtClean="0"/>
              <a:t>.</a:t>
            </a:r>
          </a:p>
          <a:p>
            <a:pPr algn="just"/>
            <a:endParaRPr lang="es-ES" sz="2400" dirty="0"/>
          </a:p>
          <a:p>
            <a:pPr algn="just"/>
            <a:r>
              <a:rPr lang="es-ES" sz="2400" dirty="0"/>
              <a:t> </a:t>
            </a:r>
          </a:p>
          <a:p>
            <a:pPr algn="just"/>
            <a:r>
              <a:rPr lang="es-ES" sz="2400" dirty="0" smtClean="0"/>
              <a:t>ERROR: Los </a:t>
            </a:r>
            <a:r>
              <a:rPr lang="es-ES" sz="2400" dirty="0"/>
              <a:t>LAJS de la Provincia de Barcelona consideran que </a:t>
            </a:r>
            <a:r>
              <a:rPr lang="es-ES" sz="2400" i="1" dirty="0"/>
              <a:t>“En caso de que no se haya podido iniciar la negociación, para poder objetivar la valoración de la buena fe, atenderemos a que se pueda apreciar una verdadera voluntad negociadora en la solicitud remitida (objeto de la controversia, propuesta de solución…) y en la descripción del intento que se realice en la demanda”. </a:t>
            </a:r>
            <a:endParaRPr lang="es-ES" sz="2400" dirty="0"/>
          </a:p>
          <a:p>
            <a:r>
              <a:rPr lang="es-ES" i="1" dirty="0"/>
              <a:t> </a:t>
            </a:r>
            <a:endParaRPr lang="es-ES" dirty="0"/>
          </a:p>
          <a:p>
            <a:endParaRPr lang="es-ES" dirty="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727790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628997" y="1086197"/>
            <a:ext cx="10833463" cy="5909310"/>
          </a:xfrm>
          <a:prstGeom prst="rect">
            <a:avLst/>
          </a:prstGeom>
          <a:noFill/>
        </p:spPr>
        <p:txBody>
          <a:bodyPr wrap="square" rtlCol="0">
            <a:spAutoFit/>
          </a:bodyPr>
          <a:lstStyle/>
          <a:p>
            <a:pPr algn="just"/>
            <a:r>
              <a:rPr lang="es-ES" b="1" dirty="0" smtClean="0">
                <a:solidFill>
                  <a:srgbClr val="FF0000"/>
                </a:solidFill>
              </a:rPr>
              <a:t>¿RENUNCIA DE DERECHOS EN LA RECLAMACIÓN DEL ART. 7 LRCSVM?</a:t>
            </a:r>
          </a:p>
          <a:p>
            <a:pPr algn="just"/>
            <a:endParaRPr lang="es-ES" b="1" dirty="0">
              <a:solidFill>
                <a:srgbClr val="FF0000"/>
              </a:solidFill>
            </a:endParaRPr>
          </a:p>
          <a:p>
            <a:pPr algn="just"/>
            <a:r>
              <a:rPr lang="es-ES" dirty="0" smtClean="0"/>
              <a:t>Ello </a:t>
            </a:r>
            <a:r>
              <a:rPr lang="es-ES" dirty="0"/>
              <a:t>no implica, como vemos, ninguna renuncia, sino, en su caso, una propuesta inicial, que puede consistir simplemente en lo exigible conforme a Derecho</a:t>
            </a:r>
            <a:r>
              <a:rPr lang="es-ES" dirty="0" smtClean="0"/>
              <a:t>,</a:t>
            </a:r>
            <a:r>
              <a:rPr lang="es-ES" b="1" dirty="0">
                <a:solidFill>
                  <a:srgbClr val="FF0000"/>
                </a:solidFill>
              </a:rPr>
              <a:t> admitir únicamente las propuestas con renuncia supone una agresión injustificada al derecho a la tutela judicial efectiva.</a:t>
            </a:r>
          </a:p>
          <a:p>
            <a:pPr algn="just"/>
            <a:r>
              <a:rPr lang="es-ES" dirty="0"/>
              <a:t> </a:t>
            </a:r>
          </a:p>
          <a:p>
            <a:pPr algn="just"/>
            <a:r>
              <a:rPr lang="es-ES" dirty="0"/>
              <a:t>Así concluye el acuerdo adoptado por la Junta de LAJS de Cádiz de 26 de marzo de 2025, que se hace eco de las reflexiones de este autor y de su propuesta de unificación de acuerdos difundida entre el gremio. Declara dicha Junta, en uno de sus acuerdos, que </a:t>
            </a:r>
            <a:r>
              <a:rPr lang="es-ES" dirty="0" smtClean="0"/>
              <a:t>“ “</a:t>
            </a:r>
            <a:r>
              <a:rPr lang="es-ES" i="1" dirty="0"/>
              <a:t>Respecto al contenido de dicho invitación, no se considera aceptable cuando el contenido sea un mero requerimiento formal, sino que deberá cumplir los siguientes requisitos: invitación expresa a negociar, identificación clara de las partes, especificación del objeto de la controversia, y declaración de utilización de un MASC previo a la demanda. </a:t>
            </a:r>
            <a:r>
              <a:rPr lang="es-ES" sz="2400" b="1" i="1" dirty="0">
                <a:solidFill>
                  <a:srgbClr val="FF0000"/>
                </a:solidFill>
              </a:rPr>
              <a:t>En ningún caso se exigirá que contenga propuesta de renuncia de derechos</a:t>
            </a:r>
            <a:r>
              <a:rPr lang="es-ES" sz="2400" b="1" i="1" dirty="0" smtClean="0">
                <a:solidFill>
                  <a:srgbClr val="FF0000"/>
                </a:solidFill>
              </a:rPr>
              <a:t>”.</a:t>
            </a:r>
          </a:p>
          <a:p>
            <a:pPr algn="just"/>
            <a:endParaRPr lang="es-ES" sz="2400" b="1" i="1" dirty="0">
              <a:solidFill>
                <a:srgbClr val="FF0000"/>
              </a:solidFill>
            </a:endParaRPr>
          </a:p>
          <a:p>
            <a:pPr algn="just"/>
            <a:r>
              <a:rPr lang="es-ES" sz="2400" b="1" i="1" dirty="0" smtClean="0">
                <a:solidFill>
                  <a:srgbClr val="FF0000"/>
                </a:solidFill>
              </a:rPr>
              <a:t>ÁDEMÁS, SEGÚN LA GUÍA DE BUENAS PRÁCTICAS, LA RECLAMACIÓN PUEDE SER GENÉRICA. </a:t>
            </a:r>
          </a:p>
          <a:p>
            <a:pPr algn="just"/>
            <a:endParaRPr lang="es-ES" sz="2400" b="1" dirty="0">
              <a:solidFill>
                <a:srgbClr val="FF0000"/>
              </a:solidFill>
            </a:endParaRPr>
          </a:p>
          <a:p>
            <a:pPr algn="just"/>
            <a:endParaRPr lang="es-ES" dirty="0"/>
          </a:p>
          <a:p>
            <a:endParaRPr lang="es-ES" dirty="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891105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9694962"/>
          </a:xfrm>
          <a:prstGeom prst="rect">
            <a:avLst/>
          </a:prstGeom>
          <a:noFill/>
        </p:spPr>
        <p:txBody>
          <a:bodyPr wrap="square" rtlCol="0">
            <a:spAutoFit/>
          </a:bodyPr>
          <a:lstStyle/>
          <a:p>
            <a:pPr algn="just"/>
            <a:r>
              <a:rPr lang="es-ES" sz="2400" b="1" dirty="0" smtClean="0"/>
              <a:t>VALIDEZ DEL EMAIL COMO MEDIO FEHACIENTE:</a:t>
            </a:r>
          </a:p>
          <a:p>
            <a:pPr algn="just"/>
            <a:endParaRPr lang="es-ES" sz="2400" b="1" dirty="0"/>
          </a:p>
          <a:p>
            <a:r>
              <a:rPr lang="es-ES" b="1" dirty="0" smtClean="0"/>
              <a:t>A) </a:t>
            </a:r>
            <a:r>
              <a:rPr lang="es-ES" dirty="0" smtClean="0"/>
              <a:t>El </a:t>
            </a:r>
            <a:r>
              <a:rPr lang="es-ES" dirty="0"/>
              <a:t>email será siempre medio apto en la reclamación extrajudicial </a:t>
            </a:r>
            <a:r>
              <a:rPr lang="es-ES" dirty="0" smtClean="0"/>
              <a:t>en </a:t>
            </a:r>
            <a:r>
              <a:rPr lang="es-ES" dirty="0"/>
              <a:t>cualquiera de los siguientes supuestos: </a:t>
            </a:r>
            <a:r>
              <a:rPr lang="es-ES" b="1" dirty="0"/>
              <a:t>a)</a:t>
            </a:r>
            <a:r>
              <a:rPr lang="es-ES" dirty="0"/>
              <a:t> cuando la empresa tuviere email de la oficina de atención al cliente, </a:t>
            </a:r>
            <a:r>
              <a:rPr lang="es-ES" b="1" dirty="0"/>
              <a:t>b)</a:t>
            </a:r>
            <a:r>
              <a:rPr lang="es-ES" dirty="0"/>
              <a:t> cuando el email constase en el contrato a cualquier efecto, </a:t>
            </a:r>
            <a:r>
              <a:rPr lang="es-ES" b="1" dirty="0"/>
              <a:t>c)</a:t>
            </a:r>
            <a:r>
              <a:rPr lang="es-ES" dirty="0"/>
              <a:t> cuando el email conste disponible en la página web de la entidad y </a:t>
            </a:r>
            <a:r>
              <a:rPr lang="es-ES" b="1" dirty="0"/>
              <a:t>d)</a:t>
            </a:r>
            <a:r>
              <a:rPr lang="es-ES" dirty="0"/>
              <a:t> cuando la empresa, aunque no reúna dichas condiciones, tenga implantación de varios puntos del territorio nacional</a:t>
            </a:r>
            <a:r>
              <a:rPr lang="es-ES" dirty="0" smtClean="0"/>
              <a:t>.</a:t>
            </a:r>
          </a:p>
          <a:p>
            <a:endParaRPr lang="es-ES" dirty="0"/>
          </a:p>
          <a:p>
            <a:r>
              <a:rPr lang="es-ES" dirty="0"/>
              <a:t>Debe tenerse presente, a los anteriores efectos del apartado c), el art. 10 de la Ley 34/2002, de 11 de julio, de servicios de la sociedad de la información y de comercio electrónico</a:t>
            </a:r>
            <a:r>
              <a:rPr lang="es-ES" dirty="0" smtClean="0"/>
              <a:t>.</a:t>
            </a:r>
          </a:p>
          <a:p>
            <a:endParaRPr lang="es-ES" dirty="0"/>
          </a:p>
          <a:p>
            <a:r>
              <a:rPr lang="es-ES" b="1" dirty="0" smtClean="0"/>
              <a:t>B) </a:t>
            </a:r>
            <a:r>
              <a:rPr lang="es-ES" dirty="0" smtClean="0"/>
              <a:t>Cuando </a:t>
            </a:r>
            <a:r>
              <a:rPr lang="es-ES" dirty="0"/>
              <a:t>las partes hayan pactado o acordado en el contrato que el correo electrónico es hábil a efectos de comunicaciones entre las partes, aunque no quede constancia fehaciente de la remisión</a:t>
            </a:r>
          </a:p>
          <a:p>
            <a:endParaRPr lang="es-ES" dirty="0"/>
          </a:p>
          <a:p>
            <a:pPr algn="just"/>
            <a:r>
              <a:rPr lang="es-ES" b="1" dirty="0" smtClean="0"/>
              <a:t>C) </a:t>
            </a:r>
            <a:r>
              <a:rPr lang="es-ES" dirty="0"/>
              <a:t>En defecto de estipulación contractual fijando el sistema de comunicación telemático, cuando el actor, junto con el email, aporte otros medios que, aunque no fehacientes, sirvan en su conjunto para deducir que se ha llevado a cabo toda actuación proactiva para tratar de localizar al demandado.</a:t>
            </a:r>
          </a:p>
          <a:p>
            <a:pPr algn="just"/>
            <a:endParaRPr lang="es-ES" dirty="0" smtClean="0"/>
          </a:p>
          <a:p>
            <a:pPr algn="just"/>
            <a:r>
              <a:rPr lang="es-ES" b="1" dirty="0" smtClean="0"/>
              <a:t>D) </a:t>
            </a:r>
            <a:r>
              <a:rPr lang="es-ES" dirty="0" smtClean="0"/>
              <a:t>Cuando no se haya pactado pero sea el canal habitual de comunicación entre las partes (art. 7.1 LOMESPJ). Algunas Juntas exigen comunicación habitual en un plazo determinado ante de su uso.</a:t>
            </a:r>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431079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8309967"/>
          </a:xfrm>
          <a:prstGeom prst="rect">
            <a:avLst/>
          </a:prstGeom>
          <a:noFill/>
        </p:spPr>
        <p:txBody>
          <a:bodyPr wrap="square" rtlCol="0">
            <a:spAutoFit/>
          </a:bodyPr>
          <a:lstStyle/>
          <a:p>
            <a:pPr algn="just"/>
            <a:r>
              <a:rPr lang="es-ES" sz="2400" b="1" dirty="0" smtClean="0"/>
              <a:t>VALIDEZ DEL EMAIL COMO MEDIO FEHACIENTE:</a:t>
            </a:r>
          </a:p>
          <a:p>
            <a:pPr algn="just"/>
            <a:endParaRPr lang="es-ES" sz="2000" b="1" dirty="0"/>
          </a:p>
          <a:p>
            <a:pPr algn="just"/>
            <a:r>
              <a:rPr lang="es-ES" sz="2000" dirty="0" smtClean="0"/>
              <a:t>Admiten </a:t>
            </a:r>
            <a:r>
              <a:rPr lang="es-ES" sz="2000" dirty="0"/>
              <a:t>el email y </a:t>
            </a:r>
            <a:r>
              <a:rPr lang="es-ES" sz="2000" dirty="0" err="1"/>
              <a:t>buroemail</a:t>
            </a:r>
            <a:r>
              <a:rPr lang="es-ES" sz="2000" dirty="0"/>
              <a:t> los LAJ de Barcelona en Acuerdos de 21 y 22 de marzo de 2025 ya citados, así como los LAJ de los Juzgados de Familia de Barcelona en reunión de 26 de febrero de 2025</a:t>
            </a:r>
            <a:r>
              <a:rPr lang="es-ES" sz="2000" dirty="0" smtClean="0"/>
              <a:t>.</a:t>
            </a:r>
          </a:p>
          <a:p>
            <a:pPr algn="just"/>
            <a:endParaRPr lang="es-ES" sz="2000" dirty="0"/>
          </a:p>
          <a:p>
            <a:pPr algn="just"/>
            <a:endParaRPr lang="es-ES" sz="2000" dirty="0"/>
          </a:p>
          <a:p>
            <a:pPr algn="just"/>
            <a:r>
              <a:rPr lang="es-ES" sz="2000" dirty="0"/>
              <a:t>La Junta de LAJS de Cádiz sostiene sin embargo que “</a:t>
            </a:r>
            <a:r>
              <a:rPr lang="es-ES" sz="2000" i="1" dirty="0"/>
              <a:t>si bien el artículo 7.1 admite la interrupción dela prescripción a través del medio electrónico utilizado por las partes en sus </a:t>
            </a:r>
            <a:r>
              <a:rPr lang="es-ES" sz="2000" i="1" dirty="0" err="1"/>
              <a:t>relacionesprevias</a:t>
            </a:r>
            <a:r>
              <a:rPr lang="es-ES" sz="2000" i="1" dirty="0"/>
              <a:t>, su efectiva recepción y conocimiento por el destinatario es de difícil acreditación. Por tanto se estima que las comunicaciones por este medio únicamente se admitirán cuando cumpla con los requisitos previstos en el artículo 19.1 b del Reglamento CE 2020/1784 es decir que el destinatario haya prestado previamente consentimiento a la utilización de dicho medio de comunicación y que haya confirmado su recepción o haya contestado expresamente a dicho comunicación”.</a:t>
            </a:r>
            <a:endParaRPr lang="es-ES" sz="2000" dirty="0"/>
          </a:p>
          <a:p>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493755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10248960"/>
          </a:xfrm>
          <a:prstGeom prst="rect">
            <a:avLst/>
          </a:prstGeom>
          <a:noFill/>
        </p:spPr>
        <p:txBody>
          <a:bodyPr wrap="square" rtlCol="0">
            <a:spAutoFit/>
          </a:bodyPr>
          <a:lstStyle/>
          <a:p>
            <a:pPr algn="just"/>
            <a:r>
              <a:rPr lang="es-ES" sz="2400" b="1" dirty="0" smtClean="0"/>
              <a:t>VALIDEZ DEL EMAIL COMO MEDIO FEHACIENTE:</a:t>
            </a:r>
          </a:p>
          <a:p>
            <a:pPr algn="just"/>
            <a:endParaRPr lang="es-ES" sz="2400" b="1" dirty="0"/>
          </a:p>
          <a:p>
            <a:r>
              <a:rPr lang="es-ES" dirty="0"/>
              <a:t>Debe aplicarse la doctrina del Tribunal Supremo en consagración del principio de autorresponsabilidad, o de razonable posibilidad de conocimiento de la aceptación por el requerido (STS del Pleno Sala 1ª de 17 de septiembre de 2010</a:t>
            </a:r>
            <a:r>
              <a:rPr lang="es-ES" dirty="0" smtClean="0"/>
              <a:t>).</a:t>
            </a:r>
          </a:p>
          <a:p>
            <a:endParaRPr lang="es-ES" dirty="0"/>
          </a:p>
          <a:p>
            <a:r>
              <a:rPr lang="es-ES" dirty="0"/>
              <a:t>En igual sentido cabe aplicar la doctrina del Tribunal Supremo a propósito del carácter </a:t>
            </a:r>
            <a:r>
              <a:rPr lang="es-ES" dirty="0" err="1"/>
              <a:t>recepticio</a:t>
            </a:r>
            <a:r>
              <a:rPr lang="es-ES" dirty="0"/>
              <a:t> y fehaciente de la reclamación extrajudicial en evitación de la facultad de enervación del art. 22 LEC, así como la doctrina del Alto Tribunal sobre el requerimiento fehaciente y </a:t>
            </a:r>
            <a:r>
              <a:rPr lang="es-ES" dirty="0" err="1"/>
              <a:t>recepticio</a:t>
            </a:r>
            <a:r>
              <a:rPr lang="es-ES" dirty="0"/>
              <a:t> para inclusión en ficheros morosos, que sienta presunción de ambas condiciones aunque el medio empleado, </a:t>
            </a:r>
            <a:r>
              <a:rPr lang="es-ES" i="1" dirty="0"/>
              <a:t>prima facie</a:t>
            </a:r>
            <a:r>
              <a:rPr lang="es-ES" dirty="0"/>
              <a:t>, no reúna tal carácter (SSTS 959/2022 y 960/2022, de 21 de diciembre).</a:t>
            </a:r>
          </a:p>
          <a:p>
            <a:endParaRPr lang="es-ES" dirty="0" smtClean="0"/>
          </a:p>
          <a:p>
            <a:pPr algn="just"/>
            <a:r>
              <a:rPr lang="es-ES" dirty="0"/>
              <a:t>La doctrina constitucional (aunque referida a las relaciones arrendaticias es extrapolable a otro tipo de situaciones jurídicas) plasmada en las SSTC 82/2000, de 27 de marzo, 145/2000, de 29 de mayo y 6/2003, de 20 de enero, proclama que</a:t>
            </a:r>
            <a:r>
              <a:rPr lang="es-ES" i="1" dirty="0"/>
              <a:t> “los actos de comunicación producen plenos efectos cuando su frustración se debe únicamente a la voluntad expresa o tácita de su destinatario, o a la pasividad, desinterés, negligencia, error, o impericia de la persona a la que va destinada, y en este caso no consta que la parte demandada no recogiera la comunicación remitida por la arrendadora por alguna causa justificada distinta de su propia voluntad </a:t>
            </a:r>
            <a:r>
              <a:rPr lang="es-ES" i="1" dirty="0" err="1"/>
              <a:t>obstativa</a:t>
            </a:r>
            <a:r>
              <a:rPr lang="es-ES" i="1" dirty="0"/>
              <a:t> al cumplimiento del trámite de la comunicación previa del arrendador.”</a:t>
            </a:r>
            <a:endParaRPr lang="es-ES" dirty="0"/>
          </a:p>
          <a:p>
            <a:endParaRPr lang="es-ES" dirty="0"/>
          </a:p>
          <a:p>
            <a:r>
              <a:rPr lang="es-ES" dirty="0"/>
              <a:t> </a:t>
            </a:r>
          </a:p>
          <a:p>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3363063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7109639"/>
          </a:xfrm>
          <a:prstGeom prst="rect">
            <a:avLst/>
          </a:prstGeom>
          <a:noFill/>
        </p:spPr>
        <p:txBody>
          <a:bodyPr wrap="square" rtlCol="0">
            <a:spAutoFit/>
          </a:bodyPr>
          <a:lstStyle/>
          <a:p>
            <a:pPr algn="just"/>
            <a:r>
              <a:rPr lang="es-ES" sz="2400" b="1" dirty="0" smtClean="0"/>
              <a:t>VALIDEZ DEL EMAIL COMO MEDIO FEHACIENTE:</a:t>
            </a:r>
          </a:p>
          <a:p>
            <a:endParaRPr lang="es-ES" dirty="0" smtClean="0"/>
          </a:p>
          <a:p>
            <a:r>
              <a:rPr lang="es-ES" dirty="0"/>
              <a:t>Debemos destacar el Acuerdo de la Junta de Jueces de Granada de 28 de marzo de 2025, según el cual “</a:t>
            </a:r>
            <a:r>
              <a:rPr lang="es-ES" i="1" dirty="0"/>
              <a:t>Para la admisión de la demanda deberá acreditarse no solo la remisión, sino la recepción por parte del destinatario de la documentación correspondiente según el MASC utilizado o que la misma no se ha recibido por causa imputable al destinatario”.</a:t>
            </a:r>
            <a:endParaRPr lang="es-ES" dirty="0"/>
          </a:p>
          <a:p>
            <a:endParaRPr lang="es-ES" dirty="0" smtClean="0"/>
          </a:p>
          <a:p>
            <a:r>
              <a:rPr lang="es-ES" dirty="0" smtClean="0"/>
              <a:t>En </a:t>
            </a:r>
            <a:r>
              <a:rPr lang="es-ES" dirty="0"/>
              <a:t>caso de negativa a recibir la comunicación los LAJS de la provincia Barcelona en Acuerdos de 20 y 21 de marzo de 2025, recomiendan aportar declaración responsable del art. 264.4º LEC.</a:t>
            </a:r>
          </a:p>
          <a:p>
            <a:r>
              <a:rPr lang="es-ES" dirty="0"/>
              <a:t> </a:t>
            </a:r>
          </a:p>
          <a:p>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3159910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9725739"/>
          </a:xfrm>
          <a:prstGeom prst="rect">
            <a:avLst/>
          </a:prstGeom>
          <a:noFill/>
        </p:spPr>
        <p:txBody>
          <a:bodyPr wrap="square" rtlCol="0">
            <a:spAutoFit/>
          </a:bodyPr>
          <a:lstStyle/>
          <a:p>
            <a:pPr algn="just"/>
            <a:r>
              <a:rPr lang="es-ES" sz="2400" b="1" dirty="0" smtClean="0"/>
              <a:t>LA OFERTA MOTIVADA NO DEJA DE SER UNA SUERTE DE OFERTA VINCULANTE (NO CONFIDENCIAL).</a:t>
            </a:r>
          </a:p>
          <a:p>
            <a:pPr algn="just"/>
            <a:endParaRPr lang="es-ES" sz="2400" b="1" dirty="0"/>
          </a:p>
          <a:p>
            <a:pPr algn="just"/>
            <a:r>
              <a:rPr lang="es-ES" sz="2400" b="1" dirty="0" smtClean="0"/>
              <a:t>LA OFERTA MOTIVADA NO ES UN ACTO JURÍDICO INDEPENDIENTE QUE PUEDA SERVIR DE MASC, SINO QUE </a:t>
            </a:r>
            <a:r>
              <a:rPr lang="es-ES" sz="2400" b="1" dirty="0" smtClean="0">
                <a:solidFill>
                  <a:srgbClr val="FF0000"/>
                </a:solidFill>
              </a:rPr>
              <a:t>SE INTEGRA EN EL CONJUNTO DE LA ACTIVIDAD EXTRAJUDICIAL DEL ART. 7.1 LRCSVM</a:t>
            </a:r>
            <a:r>
              <a:rPr lang="es-ES" sz="2400" b="1" dirty="0" smtClean="0"/>
              <a:t>, AUNQUE PUEDE ALEGARSE SOBRE VALOR COMO MASC (EJEMPLO DE MASC USADO POR EL DEMANDADO) DADO QUE LA RECLAMACIÓN DEL ART. 7.1 LRCSVM NO DESPLIEGA ACTIVIDAD NEGOCIADORA</a:t>
            </a:r>
          </a:p>
          <a:p>
            <a:pPr algn="just"/>
            <a:endParaRPr lang="es-ES" sz="2800" dirty="0"/>
          </a:p>
          <a:p>
            <a:pPr algn="just"/>
            <a:r>
              <a:rPr lang="es-ES" sz="2800" dirty="0" smtClean="0"/>
              <a:t>Como </a:t>
            </a:r>
            <a:r>
              <a:rPr lang="es-ES" sz="2800" dirty="0"/>
              <a:t>dicha oferta debe emitirse en un plazo de tres meses, el plazo del mes del </a:t>
            </a:r>
            <a:r>
              <a:rPr lang="es-ES" sz="2800" dirty="0" smtClean="0"/>
              <a:t>art. 10.4.a</a:t>
            </a:r>
            <a:r>
              <a:rPr lang="es-ES" sz="2800" dirty="0"/>
              <a:t>) LOMESPJ debe ampliarse a los tres meses indicados, hasta conocer la </a:t>
            </a:r>
            <a:r>
              <a:rPr lang="es-ES" sz="2800" dirty="0" smtClean="0"/>
              <a:t>respuesta de </a:t>
            </a:r>
            <a:r>
              <a:rPr lang="es-ES" sz="2800" dirty="0"/>
              <a:t>la compañía, no admitiéndose la demanda en otro caso</a:t>
            </a:r>
            <a:r>
              <a:rPr lang="es-ES" sz="2800" dirty="0" smtClean="0"/>
              <a:t>. Además, si iniciamos el proceso sin la oferta motivada, se inadmitirá la demanda (art. 7.8 LRCSVM).</a:t>
            </a:r>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646331"/>
          </a:xfrm>
          <a:prstGeom prst="rect">
            <a:avLst/>
          </a:prstGeom>
          <a:noFill/>
        </p:spPr>
        <p:txBody>
          <a:bodyPr wrap="square" rtlCol="0">
            <a:spAutoFit/>
          </a:bodyPr>
          <a:lstStyle/>
          <a:p>
            <a:pPr algn="ctr"/>
            <a:r>
              <a:rPr lang="es-ES" b="1" dirty="0" smtClean="0">
                <a:solidFill>
                  <a:schemeClr val="bg1"/>
                </a:solidFill>
              </a:rPr>
              <a:t>OFERTA MOTIVADA COMO MASC APTO: EQUIPARACIÓN A LA OVC</a:t>
            </a:r>
          </a:p>
          <a:p>
            <a:pPr algn="ctr"/>
            <a:endParaRPr lang="es-ES" b="1" dirty="0">
              <a:solidFill>
                <a:schemeClr val="bg1"/>
              </a:solidFill>
            </a:endParaRPr>
          </a:p>
        </p:txBody>
      </p:sp>
    </p:spTree>
    <p:extLst>
      <p:ext uri="{BB962C8B-B14F-4D97-AF65-F5344CB8AC3E}">
        <p14:creationId xmlns:p14="http://schemas.microsoft.com/office/powerpoint/2010/main" val="1898461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8402300"/>
          </a:xfrm>
          <a:prstGeom prst="rect">
            <a:avLst/>
          </a:prstGeom>
          <a:noFill/>
        </p:spPr>
        <p:txBody>
          <a:bodyPr wrap="square" rtlCol="0">
            <a:spAutoFit/>
          </a:bodyPr>
          <a:lstStyle/>
          <a:p>
            <a:pPr algn="just"/>
            <a:r>
              <a:rPr lang="es-ES" sz="2400" b="1" dirty="0" smtClean="0"/>
              <a:t>LA RESPUESTA MOTIVADA, EN CASO DE RECHAZO DE LA RECLAMACIÓN EXTRAJUDICIAL, PUEDE EQUIPARARSE AL CONCEPTO REHUSAR DEL ART. 394 LEC (LUEGO LO VEREMOS) SI NO CONLLEVA JUSTA CAUSA</a:t>
            </a:r>
          </a:p>
          <a:p>
            <a:pPr algn="just"/>
            <a:endParaRPr lang="es-ES" sz="2400" b="1" dirty="0" smtClean="0"/>
          </a:p>
          <a:p>
            <a:pPr algn="just"/>
            <a:endParaRPr lang="es-ES" sz="2400" b="1" dirty="0"/>
          </a:p>
          <a:p>
            <a:pPr algn="just"/>
            <a:r>
              <a:rPr lang="es-ES" sz="2400" b="1" dirty="0" smtClean="0"/>
              <a:t>EL SILENCIO ANTE LA RECLAMACIÓN: REHUSAR ART. 394 LEC</a:t>
            </a:r>
          </a:p>
          <a:p>
            <a:pPr algn="just"/>
            <a:endParaRPr lang="es-ES" sz="2400" b="1" dirty="0" smtClean="0"/>
          </a:p>
          <a:p>
            <a:pPr algn="just"/>
            <a:endParaRPr lang="es-ES" sz="2400" b="1" dirty="0"/>
          </a:p>
          <a:p>
            <a:pPr algn="just"/>
            <a:r>
              <a:rPr lang="es-ES" sz="2400" b="1" dirty="0" smtClean="0"/>
              <a:t>LA RESPUESTA MOTIVADA, EN CASO DE DIFERIR LA OFERTA MOTIVADA POR FALTA DE ELEMENTOS PARA CUANTIFICAR EL DAÑO, MODIFICA EL SISTEMA EL SISTEMA DE  PLAZOS DE LA LOMESPJ: CONCRETAMENTE EL PLAZO DE UN AÑO PARA DEMANDAR DEL ART. 7.3 LOMESPJ </a:t>
            </a:r>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646331"/>
          </a:xfrm>
          <a:prstGeom prst="rect">
            <a:avLst/>
          </a:prstGeom>
          <a:noFill/>
        </p:spPr>
        <p:txBody>
          <a:bodyPr wrap="square" rtlCol="0">
            <a:spAutoFit/>
          </a:bodyPr>
          <a:lstStyle/>
          <a:p>
            <a:pPr algn="ctr"/>
            <a:r>
              <a:rPr lang="es-ES" b="1" dirty="0" smtClean="0">
                <a:solidFill>
                  <a:schemeClr val="bg1"/>
                </a:solidFill>
              </a:rPr>
              <a:t>OFERTA MOTIVADA COMO MASC APTO: EQUIPARACIÓN A LA OVC</a:t>
            </a:r>
          </a:p>
          <a:p>
            <a:pPr algn="ctr"/>
            <a:endParaRPr lang="es-ES" b="1" dirty="0">
              <a:solidFill>
                <a:schemeClr val="bg1"/>
              </a:solidFill>
            </a:endParaRPr>
          </a:p>
        </p:txBody>
      </p:sp>
    </p:spTree>
    <p:extLst>
      <p:ext uri="{BB962C8B-B14F-4D97-AF65-F5344CB8AC3E}">
        <p14:creationId xmlns:p14="http://schemas.microsoft.com/office/powerpoint/2010/main" val="2628560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9079409"/>
          </a:xfrm>
          <a:prstGeom prst="rect">
            <a:avLst/>
          </a:prstGeom>
          <a:noFill/>
        </p:spPr>
        <p:txBody>
          <a:bodyPr wrap="square" rtlCol="0">
            <a:spAutoFit/>
          </a:bodyPr>
          <a:lstStyle/>
          <a:p>
            <a:pPr algn="just"/>
            <a:endParaRPr lang="es-ES" sz="2000" b="1" dirty="0"/>
          </a:p>
          <a:p>
            <a:pPr algn="just"/>
            <a:r>
              <a:rPr lang="es-ES" sz="2000" b="1" dirty="0" smtClean="0"/>
              <a:t>ART. 7.8 LRCSVM</a:t>
            </a:r>
          </a:p>
          <a:p>
            <a:pPr algn="just"/>
            <a:endParaRPr lang="es-ES" dirty="0"/>
          </a:p>
          <a:p>
            <a:pPr algn="just"/>
            <a:r>
              <a:rPr lang="es-ES" dirty="0" smtClean="0"/>
              <a:t>Una </a:t>
            </a:r>
            <a:r>
              <a:rPr lang="es-ES" dirty="0"/>
              <a:t>vez presentada la oferta o la respuesta motivada, en caso de disconformidad y a salvo del derecho previsto en el apartado 5 de este precepto, o transcurrido el plazo para su emisión, </a:t>
            </a:r>
            <a:r>
              <a:rPr lang="es-ES" sz="2000" dirty="0">
                <a:solidFill>
                  <a:srgbClr val="FF0000"/>
                </a:solidFill>
              </a:rPr>
              <a:t>el perjudicado podrá bien acudir al procedimiento de mediación </a:t>
            </a:r>
            <a:r>
              <a:rPr lang="es-ES" dirty="0"/>
              <a:t>previsto en el artículo 14 para intentar solucionar la controversia, o bien acudir a la vía jurisdiccional oportuna para la reclamación de los daños y perjuicios </a:t>
            </a:r>
            <a:r>
              <a:rPr lang="es-ES" dirty="0" smtClean="0"/>
              <a:t>correspondientes</a:t>
            </a:r>
          </a:p>
          <a:p>
            <a:pPr algn="just"/>
            <a:endParaRPr lang="es-ES" sz="2400" b="1" dirty="0"/>
          </a:p>
          <a:p>
            <a:pPr algn="just"/>
            <a:r>
              <a:rPr lang="es-ES" sz="2400" b="1" dirty="0" smtClean="0"/>
              <a:t>ART. 14</a:t>
            </a:r>
          </a:p>
          <a:p>
            <a:pPr algn="just"/>
            <a:endParaRPr lang="es-ES" sz="2400" b="1" dirty="0"/>
          </a:p>
          <a:p>
            <a:pPr marL="342900" indent="-342900" algn="just">
              <a:buAutoNum type="arabicPeriod"/>
            </a:pPr>
            <a:r>
              <a:rPr lang="es-ES" dirty="0" smtClean="0"/>
              <a:t>En </a:t>
            </a:r>
            <a:r>
              <a:rPr lang="es-ES" dirty="0"/>
              <a:t>caso de disconformidad con la oferta o la respuesta motivada y, en general, en los casos de controversia, las partes podrán acudir al procedimiento de mediación de conformidad con lo previsto en la Ley 5/2012, de 6 de julio, de mediación en asuntos civiles y mercantiles</a:t>
            </a:r>
            <a:r>
              <a:rPr lang="es-ES" dirty="0" smtClean="0"/>
              <a:t>.</a:t>
            </a:r>
          </a:p>
          <a:p>
            <a:pPr marL="342900" indent="-342900" algn="just">
              <a:buAutoNum type="arabicPeriod"/>
            </a:pPr>
            <a:endParaRPr lang="es-ES" dirty="0"/>
          </a:p>
          <a:p>
            <a:pPr algn="just"/>
            <a:r>
              <a:rPr lang="es-ES" dirty="0"/>
              <a:t>2. A tal efecto, </a:t>
            </a:r>
            <a:r>
              <a:rPr lang="es-ES" b="1" dirty="0">
                <a:solidFill>
                  <a:srgbClr val="FF0000"/>
                </a:solidFill>
              </a:rPr>
              <a:t>será el perjudicado quién podrá solicitar el inicio de una mediación</a:t>
            </a:r>
            <a:r>
              <a:rPr lang="es-ES" dirty="0"/>
              <a:t>, en el plazo máximo de dos meses, a contar desde el momento que hubiera recibido la oferta o la respuesta motivada o los informes periciales complementarios si se hubieran pedido.</a:t>
            </a:r>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MEDIACIÓN ART. 14 LRCSVM</a:t>
            </a:r>
            <a:endParaRPr lang="es-ES" b="1" dirty="0">
              <a:solidFill>
                <a:schemeClr val="bg1"/>
              </a:solidFill>
            </a:endParaRPr>
          </a:p>
        </p:txBody>
      </p:sp>
    </p:spTree>
    <p:extLst>
      <p:ext uri="{BB962C8B-B14F-4D97-AF65-F5344CB8AC3E}">
        <p14:creationId xmlns:p14="http://schemas.microsoft.com/office/powerpoint/2010/main" val="1385652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to 1" hidden="1">
            <a:extLst>
              <a:ext uri="{FF2B5EF4-FFF2-40B4-BE49-F238E27FC236}">
                <a16:creationId xmlns:a16="http://schemas.microsoft.com/office/drawing/2014/main" id="{3A4AAC32-AD6B-4D20-86BA-0CBAC3E578F8}"/>
              </a:ext>
            </a:extLst>
          </p:cNvPr>
          <p:cNvGraphicFramePr>
            <a:graphicFrameLocks noChangeAspect="1"/>
          </p:cNvGraphicFramePr>
          <p:nvPr>
            <p:custDataLst>
              <p:tags r:id="rId2"/>
            </p:custDataLst>
            <p:extLst/>
          </p:nvPr>
        </p:nvGraphicFramePr>
        <p:xfrm>
          <a:off x="3723178" y="1101"/>
          <a:ext cx="1099" cy="1099"/>
        </p:xfrm>
        <a:graphic>
          <a:graphicData uri="http://schemas.openxmlformats.org/presentationml/2006/ole">
            <mc:AlternateContent xmlns:mc="http://schemas.openxmlformats.org/markup-compatibility/2006">
              <mc:Choice xmlns:v="urn:schemas-microsoft-com:vml" Requires="v">
                <p:oleObj spid="_x0000_s3087" name="Diapositiva de think-cell" r:id="rId5" imgW="395" imgH="396" progId="TCLayout.ActiveDocument.1">
                  <p:embed/>
                </p:oleObj>
              </mc:Choice>
              <mc:Fallback>
                <p:oleObj name="Diapositiva de think-cell" r:id="rId5" imgW="395" imgH="396" progId="TCLayout.ActiveDocument.1">
                  <p:embed/>
                  <p:pic>
                    <p:nvPicPr>
                      <p:cNvPr id="2" name="Objeto 1" hidden="1">
                        <a:extLst>
                          <a:ext uri="{FF2B5EF4-FFF2-40B4-BE49-F238E27FC236}">
                            <a16:creationId xmlns:a16="http://schemas.microsoft.com/office/drawing/2014/main" id="{3A4AAC32-AD6B-4D20-86BA-0CBAC3E578F8}"/>
                          </a:ext>
                        </a:extLst>
                      </p:cNvPr>
                      <p:cNvPicPr/>
                      <p:nvPr/>
                    </p:nvPicPr>
                    <p:blipFill>
                      <a:blip r:embed="rId6"/>
                      <a:stretch>
                        <a:fillRect/>
                      </a:stretch>
                    </p:blipFill>
                    <p:spPr>
                      <a:xfrm>
                        <a:off x="3723178" y="1101"/>
                        <a:ext cx="1099" cy="1099"/>
                      </a:xfrm>
                      <a:prstGeom prst="rect">
                        <a:avLst/>
                      </a:prstGeom>
                    </p:spPr>
                  </p:pic>
                </p:oleObj>
              </mc:Fallback>
            </mc:AlternateContent>
          </a:graphicData>
        </a:graphic>
      </p:graphicFrame>
      <p:sp>
        <p:nvSpPr>
          <p:cNvPr id="11" name="18 Marcador de texto">
            <a:extLst>
              <a:ext uri="{FF2B5EF4-FFF2-40B4-BE49-F238E27FC236}">
                <a16:creationId xmlns:a16="http://schemas.microsoft.com/office/drawing/2014/main" id="{A320F296-BF76-4AF0-B17B-13F25C50C0D4}"/>
              </a:ext>
            </a:extLst>
          </p:cNvPr>
          <p:cNvSpPr txBox="1">
            <a:spLocks/>
          </p:cNvSpPr>
          <p:nvPr/>
        </p:nvSpPr>
        <p:spPr>
          <a:xfrm>
            <a:off x="672295" y="951345"/>
            <a:ext cx="9799782" cy="6299199"/>
          </a:xfrm>
          <a:prstGeom prst="rect">
            <a:avLst/>
          </a:prstGeom>
        </p:spPr>
        <p:txBody>
          <a:bodyPr>
            <a:noAutofit/>
          </a:bodyPr>
          <a:lstStyle>
            <a:lvl1pPr marL="0" indent="0" algn="l" defTabSz="685800" rtl="0" eaLnBrk="1" latinLnBrk="0" hangingPunct="1">
              <a:spcBef>
                <a:spcPct val="20000"/>
              </a:spcBef>
              <a:buFont typeface="Arial" pitchFamily="34" charset="0"/>
              <a:buNone/>
              <a:defRPr sz="1800" kern="1200">
                <a:solidFill>
                  <a:schemeClr val="tx2"/>
                </a:solidFill>
                <a:latin typeface="Calibri" panose="020F0502020204030204" pitchFamily="34" charset="0"/>
                <a:ea typeface="+mn-ea"/>
                <a:cs typeface="Calibri" panose="020F0502020204030204" pitchFamily="34" charset="0"/>
              </a:defRPr>
            </a:lvl1pPr>
            <a:lvl2pPr marL="342900" indent="0" algn="r" defTabSz="685800" rtl="0" eaLnBrk="1" latinLnBrk="0" hangingPunct="1">
              <a:spcBef>
                <a:spcPct val="20000"/>
              </a:spcBef>
              <a:buFont typeface="Arial" pitchFamily="34" charset="0"/>
              <a:buNone/>
              <a:defRPr sz="2100" kern="1200">
                <a:solidFill>
                  <a:schemeClr val="tx1"/>
                </a:solidFill>
                <a:latin typeface="+mn-lt"/>
                <a:ea typeface="+mn-ea"/>
                <a:cs typeface="+mn-cs"/>
              </a:defRPr>
            </a:lvl2pPr>
            <a:lvl3pPr marL="685800" indent="0" algn="r" defTabSz="685800" rtl="0" eaLnBrk="1" latinLnBrk="0" hangingPunct="1">
              <a:spcBef>
                <a:spcPct val="20000"/>
              </a:spcBef>
              <a:buFont typeface="Arial" pitchFamily="34" charset="0"/>
              <a:buNone/>
              <a:defRPr sz="1800" kern="1200">
                <a:solidFill>
                  <a:schemeClr val="tx1"/>
                </a:solidFill>
                <a:latin typeface="+mn-lt"/>
                <a:ea typeface="+mn-ea"/>
                <a:cs typeface="+mn-cs"/>
              </a:defRPr>
            </a:lvl3pPr>
            <a:lvl4pPr marL="1028700" indent="0" algn="r" defTabSz="685800" rtl="0" eaLnBrk="1" latinLnBrk="0" hangingPunct="1">
              <a:spcBef>
                <a:spcPct val="20000"/>
              </a:spcBef>
              <a:buFont typeface="Arial" pitchFamily="34" charset="0"/>
              <a:buNone/>
              <a:defRPr sz="1500" kern="1200">
                <a:solidFill>
                  <a:schemeClr val="tx1"/>
                </a:solidFill>
                <a:latin typeface="+mn-lt"/>
                <a:ea typeface="+mn-ea"/>
                <a:cs typeface="+mn-cs"/>
              </a:defRPr>
            </a:lvl4pPr>
            <a:lvl5pPr marL="1371600" indent="0" algn="r" defTabSz="685800" rtl="0" eaLnBrk="1" latinLnBrk="0" hangingPunct="1">
              <a:spcBef>
                <a:spcPct val="20000"/>
              </a:spcBef>
              <a:buFont typeface="Arial" pitchFamily="34" charset="0"/>
              <a:buNone/>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lgn="ctr"/>
            <a:r>
              <a:rPr lang="es-ES" sz="3200" b="1" dirty="0" smtClean="0">
                <a:solidFill>
                  <a:schemeClr val="tx1"/>
                </a:solidFill>
              </a:rPr>
              <a:t>ÍNDICE</a:t>
            </a:r>
          </a:p>
          <a:p>
            <a:pPr algn="just"/>
            <a:endParaRPr lang="es-ES" sz="3200" b="1" dirty="0">
              <a:solidFill>
                <a:schemeClr val="accent6">
                  <a:lumMod val="75000"/>
                </a:schemeClr>
              </a:solidFill>
            </a:endParaRPr>
          </a:p>
          <a:p>
            <a:pPr marL="342900" indent="-342900" algn="just">
              <a:buFontTx/>
              <a:buChar char="-"/>
            </a:pPr>
            <a:r>
              <a:rPr lang="es-ES" sz="2400" b="1" dirty="0" smtClean="0">
                <a:solidFill>
                  <a:schemeClr val="tx1">
                    <a:lumMod val="95000"/>
                    <a:lumOff val="5000"/>
                  </a:schemeClr>
                </a:solidFill>
              </a:rPr>
              <a:t>LA RECLAMACIÓN DEL ART. 7.1 LRCSCVM COMO MASC APTO</a:t>
            </a:r>
          </a:p>
          <a:p>
            <a:pPr marL="342900" indent="-342900" algn="just">
              <a:buFontTx/>
              <a:buChar char="-"/>
            </a:pPr>
            <a:r>
              <a:rPr lang="es-ES" sz="2400" b="1" dirty="0" smtClean="0">
                <a:solidFill>
                  <a:schemeClr val="tx1">
                    <a:lumMod val="95000"/>
                    <a:lumOff val="5000"/>
                  </a:schemeClr>
                </a:solidFill>
              </a:rPr>
              <a:t>OFERTA MOTIVADA COMO MASC APTO: EQUIPARACIÓN A LA OVC; RESPUESTA MOTIVADA</a:t>
            </a:r>
          </a:p>
          <a:p>
            <a:pPr marL="342900" indent="-342900" algn="just">
              <a:buFontTx/>
              <a:buChar char="-"/>
            </a:pPr>
            <a:r>
              <a:rPr lang="es-ES" sz="2400" b="1" dirty="0" smtClean="0">
                <a:solidFill>
                  <a:schemeClr val="tx1">
                    <a:lumMod val="95000"/>
                    <a:lumOff val="5000"/>
                  </a:schemeClr>
                </a:solidFill>
              </a:rPr>
              <a:t>LA MEDIACIÓN DEL ART. 14 LRCSVCM </a:t>
            </a:r>
          </a:p>
          <a:p>
            <a:pPr marL="342900" indent="-342900" algn="just">
              <a:buFontTx/>
              <a:buChar char="-"/>
            </a:pPr>
            <a:r>
              <a:rPr lang="es-ES" sz="2400" b="1" dirty="0" smtClean="0">
                <a:solidFill>
                  <a:schemeClr val="tx1">
                    <a:lumMod val="95000"/>
                    <a:lumOff val="5000"/>
                  </a:schemeClr>
                </a:solidFill>
              </a:rPr>
              <a:t>COMPUTO DE PLAZOS Y PRESCRIPCIÓN: ART. 7 LOMESPJ</a:t>
            </a:r>
          </a:p>
          <a:p>
            <a:pPr marL="342900" indent="-342900" algn="just">
              <a:buFontTx/>
              <a:buChar char="-"/>
            </a:pPr>
            <a:r>
              <a:rPr lang="es-ES" sz="2400" b="1" dirty="0" smtClean="0">
                <a:solidFill>
                  <a:schemeClr val="tx1">
                    <a:lumMod val="95000"/>
                    <a:lumOff val="5000"/>
                  </a:schemeClr>
                </a:solidFill>
              </a:rPr>
              <a:t>PLURALIDAD DE PARTES, SOLIDARIDAD IMPROPIA Y MASC</a:t>
            </a:r>
          </a:p>
          <a:p>
            <a:pPr marL="342900" indent="-342900" algn="just">
              <a:buFontTx/>
              <a:buChar char="-"/>
            </a:pPr>
            <a:r>
              <a:rPr lang="es-ES" sz="2400" b="1" dirty="0" smtClean="0">
                <a:solidFill>
                  <a:schemeClr val="tx1">
                    <a:lumMod val="95000"/>
                    <a:lumOff val="5000"/>
                  </a:schemeClr>
                </a:solidFill>
              </a:rPr>
              <a:t>APLICACIÓN DEL CONCEPTO REHUSAR DEL ART. 394 LEC A LAS RECLAMACIONES, OFERTAS Y RESPUESTAS DEL ART. 7 LRCSCVM</a:t>
            </a:r>
          </a:p>
          <a:p>
            <a:pPr marL="342900" indent="-342900" algn="just">
              <a:buFontTx/>
              <a:buChar char="-"/>
            </a:pPr>
            <a:r>
              <a:rPr lang="es-ES" sz="2400" b="1" dirty="0" smtClean="0">
                <a:solidFill>
                  <a:schemeClr val="tx1">
                    <a:lumMod val="95000"/>
                    <a:lumOff val="5000"/>
                  </a:schemeClr>
                </a:solidFill>
              </a:rPr>
              <a:t>ALLANAMIENTO Y COSTAS</a:t>
            </a:r>
          </a:p>
          <a:p>
            <a:pPr marL="342900" indent="-342900" algn="just">
              <a:buFontTx/>
              <a:buChar char="-"/>
            </a:pPr>
            <a:r>
              <a:rPr lang="es-ES" sz="2400" b="1" dirty="0" smtClean="0">
                <a:solidFill>
                  <a:schemeClr val="tx1">
                    <a:lumMod val="95000"/>
                    <a:lumOff val="5000"/>
                  </a:schemeClr>
                </a:solidFill>
              </a:rPr>
              <a:t>REDUCCIÓN O EXONERACIÓN</a:t>
            </a:r>
          </a:p>
          <a:p>
            <a:pPr marL="342900" indent="-342900" algn="just">
              <a:buFontTx/>
              <a:buChar char="-"/>
            </a:pPr>
            <a:r>
              <a:rPr lang="es-ES" sz="2400" b="1" dirty="0" smtClean="0">
                <a:solidFill>
                  <a:schemeClr val="tx1">
                    <a:lumMod val="95000"/>
                    <a:lumOff val="5000"/>
                  </a:schemeClr>
                </a:solidFill>
              </a:rPr>
              <a:t>CONFIDENCIALIDAD DE LA RECLAMACIÓN DEL ART. 7.1 Y OFERTA MOTIVADA</a:t>
            </a:r>
          </a:p>
          <a:p>
            <a:pPr algn="just"/>
            <a:endParaRPr lang="es-ES" sz="2400" b="1" dirty="0" smtClean="0">
              <a:solidFill>
                <a:schemeClr val="tx1">
                  <a:lumMod val="95000"/>
                  <a:lumOff val="5000"/>
                </a:schemeClr>
              </a:solidFill>
            </a:endParaRPr>
          </a:p>
          <a:p>
            <a:pPr marL="342900" indent="-342900" algn="just">
              <a:buFontTx/>
              <a:buChar char="-"/>
            </a:pPr>
            <a:endParaRPr lang="es-ES" sz="2400" b="1" dirty="0">
              <a:solidFill>
                <a:schemeClr val="tx1">
                  <a:lumMod val="95000"/>
                  <a:lumOff val="5000"/>
                </a:schemeClr>
              </a:solidFill>
            </a:endParaRPr>
          </a:p>
        </p:txBody>
      </p:sp>
      <p:sp>
        <p:nvSpPr>
          <p:cNvPr id="17" name="21 Marcador de texto">
            <a:extLst>
              <a:ext uri="{FF2B5EF4-FFF2-40B4-BE49-F238E27FC236}">
                <a16:creationId xmlns:a16="http://schemas.microsoft.com/office/drawing/2014/main" id="{84BD4659-5B15-499C-A67A-325A32372A41}"/>
              </a:ext>
            </a:extLst>
          </p:cNvPr>
          <p:cNvSpPr txBox="1">
            <a:spLocks/>
          </p:cNvSpPr>
          <p:nvPr/>
        </p:nvSpPr>
        <p:spPr>
          <a:xfrm>
            <a:off x="626113" y="6106976"/>
            <a:ext cx="4763468" cy="432742"/>
          </a:xfrm>
          <a:prstGeom prst="rect">
            <a:avLst/>
          </a:prstGeom>
        </p:spPr>
        <p:txBody>
          <a:bodyPr>
            <a:noAutofit/>
          </a:bodyPr>
          <a:lstStyle>
            <a:lvl1pPr marL="0" indent="0" algn="l" defTabSz="685800" rtl="0" eaLnBrk="1" latinLnBrk="0" hangingPunct="1">
              <a:spcBef>
                <a:spcPct val="20000"/>
              </a:spcBef>
              <a:buFont typeface="Arial" pitchFamily="34" charset="0"/>
              <a:buNone/>
              <a:defRPr sz="1350" kern="1200">
                <a:solidFill>
                  <a:schemeClr val="tx2"/>
                </a:solidFill>
                <a:latin typeface="Calibri" panose="020F0502020204030204" pitchFamily="34" charset="0"/>
                <a:ea typeface="+mn-ea"/>
                <a:cs typeface="Calibri" panose="020F0502020204030204" pitchFamily="34" charset="0"/>
              </a:defRPr>
            </a:lvl1pPr>
            <a:lvl2pPr marL="342900" indent="0" algn="l" defTabSz="685800" rtl="0" eaLnBrk="1" latinLnBrk="0" hangingPunct="1">
              <a:spcBef>
                <a:spcPct val="20000"/>
              </a:spcBef>
              <a:buFont typeface="Arial" pitchFamily="34" charset="0"/>
              <a:buNone/>
              <a:defRPr sz="2100" kern="1200">
                <a:solidFill>
                  <a:schemeClr val="tx1"/>
                </a:solidFill>
                <a:latin typeface="+mn-lt"/>
                <a:ea typeface="+mn-ea"/>
                <a:cs typeface="+mn-cs"/>
              </a:defRPr>
            </a:lvl2pPr>
            <a:lvl3pPr marL="685800" indent="0" algn="l" defTabSz="685800" rtl="0" eaLnBrk="1" latinLnBrk="0" hangingPunct="1">
              <a:spcBef>
                <a:spcPct val="20000"/>
              </a:spcBef>
              <a:buFont typeface="Arial" pitchFamily="34" charset="0"/>
              <a:buNone/>
              <a:defRPr sz="1800" kern="1200">
                <a:solidFill>
                  <a:schemeClr val="tx1"/>
                </a:solidFill>
                <a:latin typeface="+mn-lt"/>
                <a:ea typeface="+mn-ea"/>
                <a:cs typeface="+mn-cs"/>
              </a:defRPr>
            </a:lvl3pPr>
            <a:lvl4pPr marL="1028700" indent="0" algn="l" defTabSz="685800" rtl="0" eaLnBrk="1" latinLnBrk="0" hangingPunct="1">
              <a:spcBef>
                <a:spcPct val="20000"/>
              </a:spcBef>
              <a:buFont typeface="Arial" pitchFamily="34" charset="0"/>
              <a:buNone/>
              <a:defRPr sz="1500" kern="1200">
                <a:solidFill>
                  <a:schemeClr val="tx1"/>
                </a:solidFill>
                <a:latin typeface="+mn-lt"/>
                <a:ea typeface="+mn-ea"/>
                <a:cs typeface="+mn-cs"/>
              </a:defRPr>
            </a:lvl4pPr>
            <a:lvl5pPr marL="1371600" indent="0" algn="l" defTabSz="685800" rtl="0" eaLnBrk="1" latinLnBrk="0" hangingPunct="1">
              <a:spcBef>
                <a:spcPct val="20000"/>
              </a:spcBef>
              <a:buFont typeface="Arial" pitchFamily="34" charset="0"/>
              <a:buNone/>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endParaRPr lang="es-ES" sz="2400" dirty="0">
              <a:solidFill>
                <a:schemeClr val="tx1"/>
              </a:solidFill>
            </a:endParaRPr>
          </a:p>
        </p:txBody>
      </p:sp>
      <p:sp>
        <p:nvSpPr>
          <p:cNvPr id="18" name="18 Marcador de texto">
            <a:extLst>
              <a:ext uri="{FF2B5EF4-FFF2-40B4-BE49-F238E27FC236}">
                <a16:creationId xmlns:a16="http://schemas.microsoft.com/office/drawing/2014/main" id="{2501C2FE-CB4E-4EAD-B27D-B514817EC158}"/>
              </a:ext>
            </a:extLst>
          </p:cNvPr>
          <p:cNvSpPr txBox="1">
            <a:spLocks/>
          </p:cNvSpPr>
          <p:nvPr/>
        </p:nvSpPr>
        <p:spPr>
          <a:xfrm>
            <a:off x="5389581" y="0"/>
            <a:ext cx="5900952" cy="2304254"/>
          </a:xfrm>
          <a:prstGeom prst="rect">
            <a:avLst/>
          </a:prstGeom>
          <a:ln>
            <a:noFill/>
          </a:ln>
        </p:spPr>
        <p:txBody>
          <a:bodyPr anchor="ctr">
            <a:normAutofit/>
          </a:bodyPr>
          <a:lstStyle>
            <a:lvl1pPr marL="0" indent="0" algn="l" defTabSz="685800" rtl="0" eaLnBrk="1" latinLnBrk="0" hangingPunct="1">
              <a:spcBef>
                <a:spcPts val="300"/>
              </a:spcBef>
              <a:buFont typeface="Arial" pitchFamily="34" charset="0"/>
              <a:buNone/>
              <a:defRPr sz="2700" b="1" kern="1200" baseline="0">
                <a:solidFill>
                  <a:schemeClr val="tx2"/>
                </a:solidFill>
                <a:latin typeface="Calibri" panose="020F0502020204030204" pitchFamily="34" charset="0"/>
                <a:ea typeface="+mn-ea"/>
                <a:cs typeface="Calibri" panose="020F0502020204030204" pitchFamily="34" charset="0"/>
              </a:defRPr>
            </a:lvl1pPr>
            <a:lvl2pPr marL="342900" indent="0" algn="r" defTabSz="685800" rtl="0" eaLnBrk="1" latinLnBrk="0" hangingPunct="1">
              <a:spcBef>
                <a:spcPct val="20000"/>
              </a:spcBef>
              <a:buFont typeface="Arial" pitchFamily="34" charset="0"/>
              <a:buNone/>
              <a:defRPr sz="2100" kern="1200">
                <a:solidFill>
                  <a:schemeClr val="tx1"/>
                </a:solidFill>
                <a:latin typeface="+mn-lt"/>
                <a:ea typeface="+mn-ea"/>
                <a:cs typeface="+mn-cs"/>
              </a:defRPr>
            </a:lvl2pPr>
            <a:lvl3pPr marL="685800" indent="0" algn="r" defTabSz="685800" rtl="0" eaLnBrk="1" latinLnBrk="0" hangingPunct="1">
              <a:spcBef>
                <a:spcPct val="20000"/>
              </a:spcBef>
              <a:buFont typeface="Arial" pitchFamily="34" charset="0"/>
              <a:buNone/>
              <a:defRPr sz="1800" kern="1200">
                <a:solidFill>
                  <a:schemeClr val="tx1"/>
                </a:solidFill>
                <a:latin typeface="+mn-lt"/>
                <a:ea typeface="+mn-ea"/>
                <a:cs typeface="+mn-cs"/>
              </a:defRPr>
            </a:lvl3pPr>
            <a:lvl4pPr marL="1028700" indent="0" algn="r" defTabSz="685800" rtl="0" eaLnBrk="1" latinLnBrk="0" hangingPunct="1">
              <a:spcBef>
                <a:spcPct val="20000"/>
              </a:spcBef>
              <a:buFont typeface="Arial" pitchFamily="34" charset="0"/>
              <a:buNone/>
              <a:defRPr sz="1500" kern="1200">
                <a:solidFill>
                  <a:schemeClr val="tx1"/>
                </a:solidFill>
                <a:latin typeface="+mn-lt"/>
                <a:ea typeface="+mn-ea"/>
                <a:cs typeface="+mn-cs"/>
              </a:defRPr>
            </a:lvl4pPr>
            <a:lvl5pPr marL="1371600" indent="0" algn="r" defTabSz="685800" rtl="0" eaLnBrk="1" latinLnBrk="0" hangingPunct="1">
              <a:spcBef>
                <a:spcPct val="20000"/>
              </a:spcBef>
              <a:buFont typeface="Arial" pitchFamily="34" charset="0"/>
              <a:buNone/>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lgn="just"/>
            <a:endParaRPr lang="es-ES" sz="3200" cap="all" dirty="0">
              <a:solidFill>
                <a:schemeClr val="tx1"/>
              </a:solidFill>
              <a:latin typeface="Bahnschrift SemiLight SemiConde" panose="020B0502040204020203" pitchFamily="34" charset="0"/>
            </a:endParaRPr>
          </a:p>
        </p:txBody>
      </p:sp>
      <p:cxnSp>
        <p:nvCxnSpPr>
          <p:cNvPr id="19" name="Conector recto 18">
            <a:extLst>
              <a:ext uri="{FF2B5EF4-FFF2-40B4-BE49-F238E27FC236}">
                <a16:creationId xmlns:a16="http://schemas.microsoft.com/office/drawing/2014/main" id="{9744FF70-F3F8-421C-BD03-83A9D7DB11F6}"/>
              </a:ext>
            </a:extLst>
          </p:cNvPr>
          <p:cNvCxnSpPr>
            <a:cxnSpLocks/>
          </p:cNvCxnSpPr>
          <p:nvPr/>
        </p:nvCxnSpPr>
        <p:spPr>
          <a:xfrm>
            <a:off x="1405540" y="4733100"/>
            <a:ext cx="3268060" cy="0"/>
          </a:xfrm>
          <a:prstGeom prst="line">
            <a:avLst/>
          </a:prstGeom>
          <a:ln w="3175">
            <a:solidFill>
              <a:srgbClr val="FEE8F0"/>
            </a:solidFill>
          </a:ln>
        </p:spPr>
        <p:style>
          <a:lnRef idx="1">
            <a:schemeClr val="accent1"/>
          </a:lnRef>
          <a:fillRef idx="0">
            <a:schemeClr val="accent1"/>
          </a:fillRef>
          <a:effectRef idx="0">
            <a:schemeClr val="accent1"/>
          </a:effectRef>
          <a:fontRef idx="minor">
            <a:schemeClr val="tx1"/>
          </a:fontRef>
        </p:style>
      </p:cxnSp>
      <p:sp>
        <p:nvSpPr>
          <p:cNvPr id="9" name="18 Marcador de texto">
            <a:extLst>
              <a:ext uri="{FF2B5EF4-FFF2-40B4-BE49-F238E27FC236}">
                <a16:creationId xmlns:a16="http://schemas.microsoft.com/office/drawing/2014/main" id="{A320F296-BF76-4AF0-B17B-13F25C50C0D4}"/>
              </a:ext>
            </a:extLst>
          </p:cNvPr>
          <p:cNvSpPr txBox="1">
            <a:spLocks/>
          </p:cNvSpPr>
          <p:nvPr/>
        </p:nvSpPr>
        <p:spPr>
          <a:xfrm>
            <a:off x="501300" y="4922982"/>
            <a:ext cx="8855136" cy="1935018"/>
          </a:xfrm>
          <a:prstGeom prst="rect">
            <a:avLst/>
          </a:prstGeom>
        </p:spPr>
        <p:txBody>
          <a:bodyPr>
            <a:normAutofit/>
          </a:bodyPr>
          <a:lstStyle>
            <a:lvl1pPr marL="0" indent="0" algn="l" defTabSz="685800" rtl="0" eaLnBrk="1" latinLnBrk="0" hangingPunct="1">
              <a:spcBef>
                <a:spcPct val="20000"/>
              </a:spcBef>
              <a:buFont typeface="Arial" pitchFamily="34" charset="0"/>
              <a:buNone/>
              <a:defRPr sz="1800" kern="1200">
                <a:solidFill>
                  <a:schemeClr val="tx2"/>
                </a:solidFill>
                <a:latin typeface="Calibri" panose="020F0502020204030204" pitchFamily="34" charset="0"/>
                <a:ea typeface="+mn-ea"/>
                <a:cs typeface="Calibri" panose="020F0502020204030204" pitchFamily="34" charset="0"/>
              </a:defRPr>
            </a:lvl1pPr>
            <a:lvl2pPr marL="342900" indent="0" algn="r" defTabSz="685800" rtl="0" eaLnBrk="1" latinLnBrk="0" hangingPunct="1">
              <a:spcBef>
                <a:spcPct val="20000"/>
              </a:spcBef>
              <a:buFont typeface="Arial" pitchFamily="34" charset="0"/>
              <a:buNone/>
              <a:defRPr sz="2100" kern="1200">
                <a:solidFill>
                  <a:schemeClr val="tx1"/>
                </a:solidFill>
                <a:latin typeface="+mn-lt"/>
                <a:ea typeface="+mn-ea"/>
                <a:cs typeface="+mn-cs"/>
              </a:defRPr>
            </a:lvl2pPr>
            <a:lvl3pPr marL="685800" indent="0" algn="r" defTabSz="685800" rtl="0" eaLnBrk="1" latinLnBrk="0" hangingPunct="1">
              <a:spcBef>
                <a:spcPct val="20000"/>
              </a:spcBef>
              <a:buFont typeface="Arial" pitchFamily="34" charset="0"/>
              <a:buNone/>
              <a:defRPr sz="1800" kern="1200">
                <a:solidFill>
                  <a:schemeClr val="tx1"/>
                </a:solidFill>
                <a:latin typeface="+mn-lt"/>
                <a:ea typeface="+mn-ea"/>
                <a:cs typeface="+mn-cs"/>
              </a:defRPr>
            </a:lvl3pPr>
            <a:lvl4pPr marL="1028700" indent="0" algn="r" defTabSz="685800" rtl="0" eaLnBrk="1" latinLnBrk="0" hangingPunct="1">
              <a:spcBef>
                <a:spcPct val="20000"/>
              </a:spcBef>
              <a:buFont typeface="Arial" pitchFamily="34" charset="0"/>
              <a:buNone/>
              <a:defRPr sz="1500" kern="1200">
                <a:solidFill>
                  <a:schemeClr val="tx1"/>
                </a:solidFill>
                <a:latin typeface="+mn-lt"/>
                <a:ea typeface="+mn-ea"/>
                <a:cs typeface="+mn-cs"/>
              </a:defRPr>
            </a:lvl4pPr>
            <a:lvl5pPr marL="1371600" indent="0" algn="r" defTabSz="685800" rtl="0" eaLnBrk="1" latinLnBrk="0" hangingPunct="1">
              <a:spcBef>
                <a:spcPct val="20000"/>
              </a:spcBef>
              <a:buFont typeface="Arial" pitchFamily="34" charset="0"/>
              <a:buNone/>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endParaRPr lang="es-ES" sz="3200" dirty="0">
              <a:solidFill>
                <a:schemeClr val="tx1"/>
              </a:solidFill>
            </a:endParaRPr>
          </a:p>
        </p:txBody>
      </p:sp>
    </p:spTree>
    <p:extLst>
      <p:ext uri="{BB962C8B-B14F-4D97-AF65-F5344CB8AC3E}">
        <p14:creationId xmlns:p14="http://schemas.microsoft.com/office/powerpoint/2010/main" val="15538815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9233297"/>
          </a:xfrm>
          <a:prstGeom prst="rect">
            <a:avLst/>
          </a:prstGeom>
          <a:noFill/>
        </p:spPr>
        <p:txBody>
          <a:bodyPr wrap="square" rtlCol="0">
            <a:spAutoFit/>
          </a:bodyPr>
          <a:lstStyle/>
          <a:p>
            <a:pPr algn="just"/>
            <a:r>
              <a:rPr lang="es-ES" sz="2400" b="1" dirty="0" smtClean="0"/>
              <a:t>¿LA MEDIACIÓN INICIADA POR EL PERJUDICADO PROLONGA LOS PLAZOS DEL ART. 7 LOMESPJ, POR DISPOSICIÓN ADEMÁS DEL ART. 4 LEY 5/2012, DE 6 DE JULIO?</a:t>
            </a:r>
          </a:p>
          <a:p>
            <a:pPr algn="just"/>
            <a:endParaRPr lang="es-ES" dirty="0"/>
          </a:p>
          <a:p>
            <a:pPr algn="just"/>
            <a:r>
              <a:rPr lang="es-ES" dirty="0" smtClean="0"/>
              <a:t>20.2 LEY 5/2012: </a:t>
            </a:r>
            <a:r>
              <a:rPr lang="es-ES" dirty="0"/>
              <a:t>En los casos en que se opte por el intento de mediación como requisito de </a:t>
            </a:r>
            <a:r>
              <a:rPr lang="es-ES" dirty="0" err="1"/>
              <a:t>procedibilidad</a:t>
            </a:r>
            <a:r>
              <a:rPr lang="es-ES" dirty="0"/>
              <a:t>, la duración de la mediación no podrá exceder de tres meses desde la recepción de la solicitud por el mediador.</a:t>
            </a:r>
            <a:endParaRPr lang="es-ES" sz="2400" b="1" dirty="0"/>
          </a:p>
          <a:p>
            <a:pPr algn="just"/>
            <a:r>
              <a:rPr lang="es-ES" sz="2400" b="1" dirty="0" smtClean="0"/>
              <a:t> </a:t>
            </a:r>
          </a:p>
          <a:p>
            <a:pPr algn="just"/>
            <a:endParaRPr lang="es-ES" sz="2400" b="1" dirty="0"/>
          </a:p>
          <a:p>
            <a:pPr algn="just"/>
            <a:r>
              <a:rPr lang="es-ES" sz="2400" b="1" dirty="0" smtClean="0"/>
              <a:t>LA MEDIACIÓN Y SU RESULTADO SE CONVERTIRÍAN EN UN MASC VOLUNTARIO POSTERIOR A LA RECLAMACIÓN EXTRAJUDICIAL: ELLO NO PERMITE ACUDIR DIRECTAMENTE A MEDIACIÓN PARA SUPLIR EL REQUISITO DEL ART. 7.1 LRCSVM</a:t>
            </a:r>
          </a:p>
          <a:p>
            <a:pPr algn="just"/>
            <a:endParaRPr lang="es-ES" sz="2400" b="1" dirty="0"/>
          </a:p>
          <a:p>
            <a:pPr algn="just"/>
            <a:r>
              <a:rPr lang="es-ES" sz="2400" b="1" dirty="0" smtClean="0"/>
              <a:t>ESTA MEDIACIÓN PODRÁ SERVIR PARA CUMPLIR CON EL REQUISITO DEL MASC, ASÍ COMO LA RECLAMACIÓN EXTRAJUDICIAL DEL ART. 7.1 LRCSVM</a:t>
            </a:r>
          </a:p>
          <a:p>
            <a:pPr algn="just"/>
            <a:endParaRPr lang="es-ES" sz="2400" b="1" dirty="0">
              <a:solidFill>
                <a:srgbClr val="FF0000"/>
              </a:solidFill>
            </a:endParaRPr>
          </a:p>
          <a:p>
            <a:pPr algn="just"/>
            <a:endParaRPr lang="es-ES" sz="2400" b="1" dirty="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MEDIACIÓN ART. 14 LRCSVM</a:t>
            </a:r>
            <a:endParaRPr lang="es-ES" b="1" dirty="0">
              <a:solidFill>
                <a:schemeClr val="bg1"/>
              </a:solidFill>
            </a:endParaRPr>
          </a:p>
        </p:txBody>
      </p:sp>
    </p:spTree>
    <p:extLst>
      <p:ext uri="{BB962C8B-B14F-4D97-AF65-F5344CB8AC3E}">
        <p14:creationId xmlns:p14="http://schemas.microsoft.com/office/powerpoint/2010/main" val="22852913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9879628"/>
          </a:xfrm>
          <a:prstGeom prst="rect">
            <a:avLst/>
          </a:prstGeom>
          <a:noFill/>
        </p:spPr>
        <p:txBody>
          <a:bodyPr wrap="square" rtlCol="0">
            <a:spAutoFit/>
          </a:bodyPr>
          <a:lstStyle/>
          <a:p>
            <a:pPr algn="just"/>
            <a:r>
              <a:rPr lang="es-ES" sz="2400" b="1" dirty="0" smtClean="0"/>
              <a:t>PROYECTO </a:t>
            </a:r>
            <a:r>
              <a:rPr lang="es-ES" sz="2400" b="1" dirty="0"/>
              <a:t>DE MODIFICACIÓN LEGISLATIVA </a:t>
            </a:r>
            <a:r>
              <a:rPr lang="es-ES" sz="2400" b="1" dirty="0" smtClean="0"/>
              <a:t>DE LA MEDIACIÓN EN TRÁFICO: 7/06/2024</a:t>
            </a:r>
          </a:p>
          <a:p>
            <a:pPr algn="just"/>
            <a:endParaRPr lang="es-ES" sz="2400" b="1" dirty="0" smtClean="0"/>
          </a:p>
          <a:p>
            <a:pPr algn="just"/>
            <a:endParaRPr lang="es-ES" sz="2400" b="1" dirty="0"/>
          </a:p>
          <a:p>
            <a:pPr algn="just"/>
            <a:r>
              <a:rPr lang="es-ES" sz="2400" b="1" dirty="0" smtClean="0">
                <a:solidFill>
                  <a:srgbClr val="FF0000"/>
                </a:solidFill>
              </a:rPr>
              <a:t>LAS PARTES, CUALQUIERA DE ELLAS, PODRÁ ACUDIR A CUALQUIER MASC</a:t>
            </a:r>
          </a:p>
          <a:p>
            <a:pPr algn="just"/>
            <a:endParaRPr lang="es-ES" sz="2400" b="1" dirty="0" smtClean="0">
              <a:solidFill>
                <a:srgbClr val="FF0000"/>
              </a:solidFill>
            </a:endParaRPr>
          </a:p>
          <a:p>
            <a:pPr algn="just"/>
            <a:r>
              <a:rPr lang="es-ES" sz="2400" b="1" dirty="0" smtClean="0">
                <a:solidFill>
                  <a:srgbClr val="FF0000"/>
                </a:solidFill>
              </a:rPr>
              <a:t>¿DOS MASC DISTINTOS CONCURRENTES? RECLAMACION  Y MASC POSTERIOR. CONTRADICCIÓN EN CASO DE REPUTAR MASC EL ART. 7.1</a:t>
            </a:r>
          </a:p>
          <a:p>
            <a:pPr algn="just"/>
            <a:endParaRPr lang="es-ES" sz="2400" b="1" dirty="0">
              <a:solidFill>
                <a:srgbClr val="FF0000"/>
              </a:solidFill>
            </a:endParaRPr>
          </a:p>
          <a:p>
            <a:pPr algn="just"/>
            <a:endParaRPr lang="es-ES" sz="2400" b="1" dirty="0">
              <a:solidFill>
                <a:srgbClr val="FF0000"/>
              </a:solidFill>
            </a:endParaRPr>
          </a:p>
          <a:p>
            <a:pPr algn="just"/>
            <a:r>
              <a:rPr lang="es-ES" sz="2400" b="1" dirty="0">
                <a:solidFill>
                  <a:srgbClr val="FF0000"/>
                </a:solidFill>
              </a:rPr>
              <a:t>¿REHUSAR LA MEDIACIÓN VOLUNTARIA POR LA ASEGURADORA JUSTIFICA LA APLICACIÓN DEL ART. 394 LEC</a:t>
            </a:r>
            <a:r>
              <a:rPr lang="es-ES" sz="2400" b="1" dirty="0" smtClean="0">
                <a:solidFill>
                  <a:srgbClr val="FF0000"/>
                </a:solidFill>
              </a:rPr>
              <a:t>?</a:t>
            </a:r>
          </a:p>
          <a:p>
            <a:pPr algn="just"/>
            <a:endParaRPr lang="es-ES" sz="2400" b="1" dirty="0" smtClean="0">
              <a:solidFill>
                <a:srgbClr val="FF0000"/>
              </a:solidFill>
            </a:endParaRPr>
          </a:p>
          <a:p>
            <a:pPr algn="just"/>
            <a:r>
              <a:rPr lang="es-ES" sz="2400" b="1" dirty="0" smtClean="0">
                <a:solidFill>
                  <a:srgbClr val="FF0000"/>
                </a:solidFill>
              </a:rPr>
              <a:t>NO DEBERÍAN HABER CONCATENACIONES DE MASC: USADO UNO ESTE DEBE SER EL QUE VINCULE PARA EL PROCESO JUDICIAL DURANTE UN AÑO (7.3 LOMESPJ).</a:t>
            </a:r>
            <a:endParaRPr lang="es-ES" sz="2400" b="1" dirty="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MEDIACIÓN ART. 14 LRCSVM</a:t>
            </a:r>
            <a:endParaRPr lang="es-ES" b="1" dirty="0">
              <a:solidFill>
                <a:schemeClr val="bg1"/>
              </a:solidFill>
            </a:endParaRPr>
          </a:p>
        </p:txBody>
      </p:sp>
    </p:spTree>
    <p:extLst>
      <p:ext uri="{BB962C8B-B14F-4D97-AF65-F5344CB8AC3E}">
        <p14:creationId xmlns:p14="http://schemas.microsoft.com/office/powerpoint/2010/main" val="1177657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9417963"/>
          </a:xfrm>
          <a:prstGeom prst="rect">
            <a:avLst/>
          </a:prstGeom>
          <a:noFill/>
        </p:spPr>
        <p:txBody>
          <a:bodyPr wrap="square" rtlCol="0">
            <a:spAutoFit/>
          </a:bodyPr>
          <a:lstStyle/>
          <a:p>
            <a:pPr algn="just"/>
            <a:r>
              <a:rPr lang="es-ES" dirty="0" smtClean="0"/>
              <a:t>CAMBIO ESTRUCTUAL EN NUESTRO SISTEMA HISTÓRICO DE PRESCRIPCIÓN Y CADUCIDAD</a:t>
            </a:r>
          </a:p>
          <a:p>
            <a:pPr algn="just"/>
            <a:endParaRPr lang="es-ES" dirty="0"/>
          </a:p>
          <a:p>
            <a:pPr algn="just"/>
            <a:r>
              <a:rPr lang="es-ES" b="1" dirty="0" smtClean="0"/>
              <a:t>ART.7.1 LRCSVM</a:t>
            </a:r>
            <a:r>
              <a:rPr lang="es-ES" dirty="0" smtClean="0"/>
              <a:t>: </a:t>
            </a:r>
            <a:r>
              <a:rPr lang="es-ES" dirty="0"/>
              <a:t>Esta reclamación interrumpirá el cómputo del plazo de prescripción desde el momento en que se presente al asegurador obligado a satisfacer el importe de los daños sufridos al perjudicado. Tal interrupción </a:t>
            </a:r>
            <a:r>
              <a:rPr lang="es-ES" sz="2400" b="1" dirty="0">
                <a:solidFill>
                  <a:srgbClr val="FF0000"/>
                </a:solidFill>
              </a:rPr>
              <a:t>se prolongará hasta la notificación fehaciente al perjudicado de la oferta o respuesta motivada </a:t>
            </a:r>
            <a:r>
              <a:rPr lang="es-ES" sz="2400" b="1" dirty="0" smtClean="0">
                <a:solidFill>
                  <a:srgbClr val="FF0000"/>
                </a:solidFill>
              </a:rPr>
              <a:t>definitiva</a:t>
            </a:r>
          </a:p>
          <a:p>
            <a:pPr algn="just"/>
            <a:endParaRPr lang="es-ES" sz="2400" b="1" dirty="0">
              <a:solidFill>
                <a:srgbClr val="FF0000"/>
              </a:solidFill>
            </a:endParaRPr>
          </a:p>
          <a:p>
            <a:pPr algn="just"/>
            <a:r>
              <a:rPr lang="es-ES" b="1" dirty="0" smtClean="0"/>
              <a:t>7.1LOMESPJ: </a:t>
            </a:r>
            <a:r>
              <a:rPr lang="es-ES" dirty="0" smtClean="0"/>
              <a:t>La </a:t>
            </a:r>
            <a:r>
              <a:rPr lang="es-ES" dirty="0"/>
              <a:t>solicitud de una de las partes dirigida a la otra para iniciar un procedimiento de negociación a través de un medio adecuado de solución de controversias, en la que se defina adecuadamente el objeto de la negociación, interrumpirá la prescripción o suspenderá la caducidad de acciones </a:t>
            </a:r>
            <a:r>
              <a:rPr lang="es-ES" b="1" dirty="0">
                <a:solidFill>
                  <a:srgbClr val="FF0000"/>
                </a:solidFill>
              </a:rPr>
              <a:t>desde la fecha en la que conste el intento de comunicación de dicha solicitud a la otra parte en el domicilio personal o lugar de trabajo que le conste a la persona solicitante, o bien a través del medio de comunicación electrónico empleado por las partes en sus relaciones previas</a:t>
            </a:r>
            <a:r>
              <a:rPr lang="es-ES" b="1" dirty="0" smtClean="0">
                <a:solidFill>
                  <a:srgbClr val="FF0000"/>
                </a:solidFill>
              </a:rPr>
              <a:t>.</a:t>
            </a:r>
          </a:p>
          <a:p>
            <a:endParaRPr lang="es-ES" dirty="0"/>
          </a:p>
          <a:p>
            <a:pPr algn="just"/>
            <a:r>
              <a:rPr lang="es-ES" dirty="0"/>
              <a:t>La interrupción o la suspensión se prolongará </a:t>
            </a:r>
            <a:r>
              <a:rPr lang="es-ES" sz="2000" b="1" dirty="0">
                <a:solidFill>
                  <a:srgbClr val="FF0000"/>
                </a:solidFill>
              </a:rPr>
              <a:t>hasta la fecha de la firma del acuerdo o de la terminación del proceso de negociación sin acuerdo.</a:t>
            </a:r>
          </a:p>
          <a:p>
            <a:pPr algn="just"/>
            <a:endParaRPr lang="es-ES" sz="2400" b="1" dirty="0" smtClean="0">
              <a:solidFill>
                <a:srgbClr val="FF0000"/>
              </a:solidFill>
            </a:endParaRPr>
          </a:p>
          <a:p>
            <a:pPr algn="just"/>
            <a:endParaRPr lang="es-ES" dirty="0"/>
          </a:p>
          <a:p>
            <a:pPr algn="just"/>
            <a:endParaRPr lang="es-ES" dirty="0" smtClean="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COMPUTO </a:t>
            </a:r>
            <a:r>
              <a:rPr lang="es-ES" b="1" dirty="0">
                <a:solidFill>
                  <a:schemeClr val="bg1"/>
                </a:solidFill>
              </a:rPr>
              <a:t>DE PLAZOS Y PRESCRIPCIÓN: ART. 7 LOMESPJ</a:t>
            </a:r>
          </a:p>
          <a:p>
            <a:pPr algn="ctr"/>
            <a:endParaRPr lang="es-ES" b="1" dirty="0">
              <a:solidFill>
                <a:schemeClr val="bg1"/>
              </a:solidFill>
            </a:endParaRPr>
          </a:p>
        </p:txBody>
      </p:sp>
    </p:spTree>
    <p:extLst>
      <p:ext uri="{BB962C8B-B14F-4D97-AF65-F5344CB8AC3E}">
        <p14:creationId xmlns:p14="http://schemas.microsoft.com/office/powerpoint/2010/main" val="6781356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9818072"/>
          </a:xfrm>
          <a:prstGeom prst="rect">
            <a:avLst/>
          </a:prstGeom>
          <a:noFill/>
        </p:spPr>
        <p:txBody>
          <a:bodyPr wrap="square" rtlCol="0">
            <a:spAutoFit/>
          </a:bodyPr>
          <a:lstStyle/>
          <a:p>
            <a:pPr algn="just"/>
            <a:r>
              <a:rPr lang="es-ES" b="1" dirty="0" smtClean="0"/>
              <a:t>CONTRADICCIÓN ACTO DE INTERRUPCIÓN/SUSPENSIÓN Y REAPERTURA:</a:t>
            </a:r>
          </a:p>
          <a:p>
            <a:pPr algn="just"/>
            <a:endParaRPr lang="es-ES" dirty="0" smtClean="0"/>
          </a:p>
          <a:p>
            <a:pPr algn="just"/>
            <a:r>
              <a:rPr lang="es-ES" dirty="0" smtClean="0"/>
              <a:t>El </a:t>
            </a:r>
            <a:r>
              <a:rPr lang="es-ES" dirty="0"/>
              <a:t>cómputo de los plazos se reiniciará o reanudará respectivamente en el caso de que no se mantenga la primera reunión dirigida a alcanzar un acuerdo o </a:t>
            </a:r>
            <a:r>
              <a:rPr lang="es-ES" sz="2800" b="1" dirty="0">
                <a:solidFill>
                  <a:srgbClr val="FF0000"/>
                </a:solidFill>
              </a:rPr>
              <a:t>no se obtenga respuesta por escrito en el plazo de treinta días naturales a contar desde la fecha de recepción de la solicitud de negociación por la parte a la que se dirige, o desde la fecha del intento de comunicación, si dicha recepción no se </a:t>
            </a:r>
            <a:r>
              <a:rPr lang="es-ES" sz="2800" b="1" dirty="0" smtClean="0">
                <a:solidFill>
                  <a:srgbClr val="FF0000"/>
                </a:solidFill>
              </a:rPr>
              <a:t>produce</a:t>
            </a:r>
          </a:p>
          <a:p>
            <a:pPr algn="just"/>
            <a:endParaRPr lang="es-ES" sz="2800" b="1" dirty="0">
              <a:solidFill>
                <a:srgbClr val="FF0000"/>
              </a:solidFill>
            </a:endParaRPr>
          </a:p>
          <a:p>
            <a:pPr algn="just"/>
            <a:r>
              <a:rPr lang="es-ES" sz="2800" b="1" dirty="0" smtClean="0"/>
              <a:t>EN CASO DE COMUNICACIONES SIN ACUERDO: LA PRESCRIPCIÓN SE REINICIA CON LA REMISIÓN DE LA OFERTA MOTIVADA O RESPUESTA MOTIVADA (COHERENCIA ARTS. 7.1 LRC Y 7.1 LOMESPJ).</a:t>
            </a:r>
          </a:p>
          <a:p>
            <a:pPr algn="just"/>
            <a:endParaRPr lang="es-ES" sz="2800" b="1" dirty="0"/>
          </a:p>
          <a:p>
            <a:pPr algn="just"/>
            <a:r>
              <a:rPr lang="es-ES" sz="2800" b="1" dirty="0" smtClean="0"/>
              <a:t>EN CASO DE FALTA DE RESPUESTA ASEGURADORA: SE REINICIA DESDE LA ACREDITACIÓN DE RECEPCIÓN O PRESUNCIÓN DE RECEPCIÓN</a:t>
            </a:r>
          </a:p>
          <a:p>
            <a:pPr algn="just"/>
            <a:endParaRPr lang="es-ES" dirty="0"/>
          </a:p>
          <a:p>
            <a:pPr algn="just"/>
            <a:endParaRPr lang="es-ES" dirty="0" smtClean="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COMPUTO </a:t>
            </a:r>
            <a:r>
              <a:rPr lang="es-ES" b="1" dirty="0">
                <a:solidFill>
                  <a:schemeClr val="bg1"/>
                </a:solidFill>
              </a:rPr>
              <a:t>DE PLAZOS Y PRESCRIPCIÓN: ART. 7 LOMESPJ</a:t>
            </a:r>
          </a:p>
          <a:p>
            <a:pPr algn="ctr"/>
            <a:endParaRPr lang="es-ES" b="1" dirty="0">
              <a:solidFill>
                <a:schemeClr val="bg1"/>
              </a:solidFill>
            </a:endParaRPr>
          </a:p>
        </p:txBody>
      </p:sp>
    </p:spTree>
    <p:extLst>
      <p:ext uri="{BB962C8B-B14F-4D97-AF65-F5344CB8AC3E}">
        <p14:creationId xmlns:p14="http://schemas.microsoft.com/office/powerpoint/2010/main" val="39555177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8771632"/>
          </a:xfrm>
          <a:prstGeom prst="rect">
            <a:avLst/>
          </a:prstGeom>
          <a:noFill/>
        </p:spPr>
        <p:txBody>
          <a:bodyPr wrap="square" rtlCol="0">
            <a:spAutoFit/>
          </a:bodyPr>
          <a:lstStyle/>
          <a:p>
            <a:r>
              <a:rPr lang="es-ES" b="1" dirty="0" smtClean="0"/>
              <a:t>EL CONCEPTO TERMINACIÓN NEGOCIACIONES DEL ART. 7.1 LOMESPJ EQUIPARADO A LOS ACTOS DEL ART. 7 LRCSVM (RECEPCIÓN OFERTA O RESPUESTA).</a:t>
            </a:r>
          </a:p>
          <a:p>
            <a:endParaRPr lang="es-ES" dirty="0"/>
          </a:p>
          <a:p>
            <a:endParaRPr lang="es-ES" dirty="0"/>
          </a:p>
          <a:p>
            <a:r>
              <a:rPr lang="es-ES" sz="2000" dirty="0" smtClean="0"/>
              <a:t>En </a:t>
            </a:r>
            <a:r>
              <a:rPr lang="es-ES" sz="2000" dirty="0"/>
              <a:t>casos de iniciación de negociaciones, los plazos se reanudarán (caducidad) o reiniciarán (prescripción), en la fecha de firma del acuerdo (no ofrece problemas interpretativos, pues ya no habrá conflicto, sino un nuevo acuerdo con nuevo plazo), o “</a:t>
            </a:r>
            <a:r>
              <a:rPr lang="es-ES" sz="2000" i="1" dirty="0"/>
              <a:t>de la terminación del proceso de negociación sin acuerdo”, </a:t>
            </a:r>
            <a:r>
              <a:rPr lang="es-ES" sz="2000" dirty="0"/>
              <a:t>situación de no siempre sencilla predeterminación fáctica. </a:t>
            </a:r>
            <a:endParaRPr lang="es-ES" sz="2000" dirty="0" smtClean="0"/>
          </a:p>
          <a:p>
            <a:endParaRPr lang="es-ES" sz="2000" dirty="0"/>
          </a:p>
          <a:p>
            <a:endParaRPr lang="es-ES" sz="2000" dirty="0"/>
          </a:p>
          <a:p>
            <a:r>
              <a:rPr lang="es-ES" sz="2000" dirty="0"/>
              <a:t>¿Qué debe considerar como terminación sin acuerdo en el marco de negociación directas entre las partes? </a:t>
            </a:r>
            <a:endParaRPr lang="es-ES" sz="2000" dirty="0" smtClean="0"/>
          </a:p>
          <a:p>
            <a:endParaRPr lang="es-ES" sz="2000" dirty="0"/>
          </a:p>
          <a:p>
            <a:endParaRPr lang="es-ES" sz="2000" dirty="0"/>
          </a:p>
          <a:p>
            <a:pPr algn="just"/>
            <a:r>
              <a:rPr lang="es-ES" sz="2000" dirty="0"/>
              <a:t>En este caso, debemos aplicar supletoriamente las reglas del art. 10.4 LOMESPJ, y considerar concluida la negociación en los casos ahí indicados. </a:t>
            </a:r>
          </a:p>
          <a:p>
            <a:pPr algn="just"/>
            <a:endParaRPr lang="es-ES" dirty="0" smtClean="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COMPUTO </a:t>
            </a:r>
            <a:r>
              <a:rPr lang="es-ES" b="1" dirty="0">
                <a:solidFill>
                  <a:schemeClr val="bg1"/>
                </a:solidFill>
              </a:rPr>
              <a:t>DE PLAZOS Y PRESCRIPCIÓN: ART. 7 LOMESPJ</a:t>
            </a:r>
          </a:p>
          <a:p>
            <a:pPr algn="ctr"/>
            <a:endParaRPr lang="es-ES" b="1" dirty="0">
              <a:solidFill>
                <a:schemeClr val="bg1"/>
              </a:solidFill>
            </a:endParaRPr>
          </a:p>
        </p:txBody>
      </p:sp>
    </p:spTree>
    <p:extLst>
      <p:ext uri="{BB962C8B-B14F-4D97-AF65-F5344CB8AC3E}">
        <p14:creationId xmlns:p14="http://schemas.microsoft.com/office/powerpoint/2010/main" val="22101702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7971413"/>
          </a:xfrm>
          <a:prstGeom prst="rect">
            <a:avLst/>
          </a:prstGeom>
          <a:noFill/>
        </p:spPr>
        <p:txBody>
          <a:bodyPr wrap="square" rtlCol="0">
            <a:spAutoFit/>
          </a:bodyPr>
          <a:lstStyle/>
          <a:p>
            <a:pPr algn="just"/>
            <a:r>
              <a:rPr lang="es-ES" b="1" dirty="0" smtClean="0"/>
              <a:t>LA DOCTRINA DEL TS SOBRE EL CARÁCTER RECEPTICIO DE LA RECLAMACIÓN EXTRAJUDICIAL INTERRUPTIVA DE LA PRESCRIPCIÓN (1973) NO QUIERE DECIR QUE HAYA DE PROBARSE SIEMPRE LA RECEPCIÓN EFECTIVA.</a:t>
            </a:r>
          </a:p>
          <a:p>
            <a:pPr algn="just"/>
            <a:endParaRPr lang="es-ES" b="1" dirty="0" smtClean="0"/>
          </a:p>
          <a:p>
            <a:pPr algn="just"/>
            <a:endParaRPr lang="es-ES" b="1" dirty="0"/>
          </a:p>
          <a:p>
            <a:pPr algn="just"/>
            <a:r>
              <a:rPr lang="es-ES" b="1" dirty="0" smtClean="0"/>
              <a:t>APLICACIÓN DOCTRINA DEL TC Y TS ANTES VISTA.</a:t>
            </a:r>
          </a:p>
          <a:p>
            <a:pPr algn="just"/>
            <a:endParaRPr lang="es-ES" b="1" dirty="0" smtClean="0"/>
          </a:p>
          <a:p>
            <a:pPr algn="just"/>
            <a:endParaRPr lang="es-ES" dirty="0"/>
          </a:p>
          <a:p>
            <a:pPr algn="just"/>
            <a:r>
              <a:rPr lang="es-ES" sz="2000" b="1" dirty="0">
                <a:solidFill>
                  <a:srgbClr val="FF0000"/>
                </a:solidFill>
              </a:rPr>
              <a:t>Así, </a:t>
            </a:r>
            <a:r>
              <a:rPr lang="es-ES" sz="2400" b="1" dirty="0">
                <a:solidFill>
                  <a:srgbClr val="FF0000"/>
                </a:solidFill>
              </a:rPr>
              <a:t>de modo particular, la STS 136/2007, de 6 de febrero, admite que la reclamación dirigida a dirección correcta pero no entregada por causas ajenas al destinatario tiene eficacia </a:t>
            </a:r>
            <a:r>
              <a:rPr lang="es-ES" sz="2400" b="1" dirty="0" err="1" smtClean="0">
                <a:solidFill>
                  <a:srgbClr val="FF0000"/>
                </a:solidFill>
              </a:rPr>
              <a:t>interruptiva</a:t>
            </a:r>
            <a:endParaRPr lang="es-ES" sz="2400" b="1" dirty="0" smtClean="0">
              <a:solidFill>
                <a:srgbClr val="FF0000"/>
              </a:solidFill>
            </a:endParaRPr>
          </a:p>
          <a:p>
            <a:pPr algn="just"/>
            <a:endParaRPr lang="es-ES" sz="2400" b="1" dirty="0" smtClean="0">
              <a:solidFill>
                <a:srgbClr val="FF0000"/>
              </a:solidFill>
            </a:endParaRPr>
          </a:p>
          <a:p>
            <a:pPr algn="just"/>
            <a:endParaRPr lang="es-ES" sz="2000" b="1" dirty="0" smtClean="0">
              <a:solidFill>
                <a:srgbClr val="FF0000"/>
              </a:solidFill>
            </a:endParaRPr>
          </a:p>
          <a:p>
            <a:pPr algn="just"/>
            <a:r>
              <a:rPr lang="es-ES" dirty="0" smtClean="0"/>
              <a:t>Acreditado </a:t>
            </a:r>
            <a:r>
              <a:rPr lang="es-ES" dirty="0"/>
              <a:t>el envío (carga del demandante), corresponde al demandado la carga de probar la falta de recepción. Incluso el burofax que no puede entregarse y que, posteriormente, no se retira de la oficina de correos por voluntad del destinatario interrumpiría la prescripción [AP Madrid, Sec. 20.ª, de 13 de mayo de 2015 </a:t>
            </a:r>
            <a:r>
              <a:rPr lang="es-ES" b="1" u="sng" dirty="0">
                <a:hlinkClick r:id="rId2"/>
              </a:rPr>
              <a:t>(SP/SENT/814525</a:t>
            </a:r>
            <a:r>
              <a:rPr lang="es-ES" dirty="0"/>
              <a:t>]).</a:t>
            </a:r>
            <a:endParaRPr lang="es-ES" sz="2000" b="1" dirty="0" smtClean="0">
              <a:solidFill>
                <a:srgbClr val="FF0000"/>
              </a:solidFill>
            </a:endParaRPr>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COMPUTO </a:t>
            </a:r>
            <a:r>
              <a:rPr lang="es-ES" b="1" dirty="0">
                <a:solidFill>
                  <a:schemeClr val="bg1"/>
                </a:solidFill>
              </a:rPr>
              <a:t>DE PLAZOS Y PRESCRIPCIÓN: ART. 7 LOMESPJ</a:t>
            </a:r>
          </a:p>
          <a:p>
            <a:pPr algn="ctr"/>
            <a:endParaRPr lang="es-ES" b="1" dirty="0">
              <a:solidFill>
                <a:schemeClr val="bg1"/>
              </a:solidFill>
            </a:endParaRPr>
          </a:p>
        </p:txBody>
      </p:sp>
    </p:spTree>
    <p:extLst>
      <p:ext uri="{BB962C8B-B14F-4D97-AF65-F5344CB8AC3E}">
        <p14:creationId xmlns:p14="http://schemas.microsoft.com/office/powerpoint/2010/main" val="4118627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8125301"/>
          </a:xfrm>
          <a:prstGeom prst="rect">
            <a:avLst/>
          </a:prstGeom>
          <a:noFill/>
        </p:spPr>
        <p:txBody>
          <a:bodyPr wrap="square" rtlCol="0">
            <a:spAutoFit/>
          </a:bodyPr>
          <a:lstStyle/>
          <a:p>
            <a:pPr algn="just"/>
            <a:r>
              <a:rPr lang="es-ES" b="1" dirty="0" smtClean="0"/>
              <a:t>LA DOCTRINA DEL TS SOBRE EL CARÁCTER RECEPTICIO DE LA RECLAMACIÓN EXTRAJUDICIAL INTERRUPTIVA DE LA PRESCRIPCIÓN (1973) NO QUIERE DECIR QUE HAYA DE PROBARSE SIEMPRE LA RECEPCIÓN EFECTIVA.</a:t>
            </a:r>
          </a:p>
          <a:p>
            <a:pPr algn="just"/>
            <a:endParaRPr lang="es-ES" b="1" dirty="0" smtClean="0"/>
          </a:p>
          <a:p>
            <a:pPr algn="just"/>
            <a:r>
              <a:rPr lang="es-ES" dirty="0"/>
              <a:t>STS 142/2020 de 2 </a:t>
            </a:r>
            <a:r>
              <a:rPr lang="es-ES" dirty="0" smtClean="0"/>
              <a:t>marzo:</a:t>
            </a:r>
          </a:p>
          <a:p>
            <a:pPr algn="just"/>
            <a:endParaRPr lang="es-ES" i="1" dirty="0"/>
          </a:p>
          <a:p>
            <a:pPr algn="just"/>
            <a:r>
              <a:rPr lang="es-ES" i="1" dirty="0" smtClean="0"/>
              <a:t>“Una </a:t>
            </a:r>
            <a:r>
              <a:rPr lang="es-ES" i="1" dirty="0"/>
              <a:t>vez constatada la recepción, que el destinatario obvie saber su contenido, que por otra parte lo intuye al constar el remitente, no puede perjudicar a este, pues, como afirma la sentencia de 24 de diciembre de 1994: "Si bien la declaración de voluntad en que consiste la reclamación extrajudicial a la que el art. 1973 del Código Civil </a:t>
            </a:r>
            <a:r>
              <a:rPr lang="es-ES" dirty="0"/>
              <a:t>-</a:t>
            </a:r>
            <a:r>
              <a:rPr lang="es-ES" b="1" dirty="0">
                <a:hlinkClick r:id="rId2"/>
              </a:rPr>
              <a:t>EDL 1889/1</a:t>
            </a:r>
            <a:r>
              <a:rPr lang="es-ES" dirty="0"/>
              <a:t>-</a:t>
            </a:r>
            <a:r>
              <a:rPr lang="es-ES" i="1" dirty="0"/>
              <a:t> reconoce la virtud de interrumpir la prescripción extintiva, tiene naturaleza receptiva por lo que debe ir dirigida al sujeto pasivo y recibida por éste, </a:t>
            </a:r>
            <a:r>
              <a:rPr lang="es-ES" sz="2400" b="1" i="1" dirty="0">
                <a:solidFill>
                  <a:srgbClr val="FF0000"/>
                </a:solidFill>
              </a:rPr>
              <a:t>aunque sus efectos se producen desde la fecha de la emisión y no de la recepción, no es necesario que el sujeto a quien va dirigida llegue efectivamente a conocer la reclamación siendo bastante a los indicados efectos su recepción</a:t>
            </a:r>
            <a:r>
              <a:rPr lang="es-ES" sz="2400" b="1" i="1" dirty="0" smtClean="0">
                <a:solidFill>
                  <a:srgbClr val="FF0000"/>
                </a:solidFill>
              </a:rPr>
              <a:t>".</a:t>
            </a:r>
          </a:p>
          <a:p>
            <a:pPr algn="just"/>
            <a:endParaRPr lang="es-ES" sz="2800" b="1" i="1" dirty="0">
              <a:solidFill>
                <a:schemeClr val="tx2"/>
              </a:solidFill>
            </a:endParaRPr>
          </a:p>
          <a:p>
            <a:pPr algn="just"/>
            <a:r>
              <a:rPr lang="es-ES" sz="2800" b="1" i="1" dirty="0" smtClean="0">
                <a:solidFill>
                  <a:schemeClr val="tx2"/>
                </a:solidFill>
              </a:rPr>
              <a:t>El art. 7.1 LOMESPJ ALTERA LA FECHA DE INTERRUPCIÓN DE LA REMISIÓN A LA RECEPCIÓN. </a:t>
            </a:r>
            <a:endParaRPr lang="es-ES" sz="2800" b="1" dirty="0" smtClean="0">
              <a:solidFill>
                <a:schemeClr val="tx2"/>
              </a:solidFill>
            </a:endParaRPr>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COMPUTO </a:t>
            </a:r>
            <a:r>
              <a:rPr lang="es-ES" b="1" dirty="0">
                <a:solidFill>
                  <a:schemeClr val="bg1"/>
                </a:solidFill>
              </a:rPr>
              <a:t>DE PLAZOS Y PRESCRIPCIÓN: ART. 7 LOMESPJ</a:t>
            </a:r>
          </a:p>
          <a:p>
            <a:pPr algn="ctr"/>
            <a:endParaRPr lang="es-ES" b="1" dirty="0">
              <a:solidFill>
                <a:schemeClr val="bg1"/>
              </a:solidFill>
            </a:endParaRPr>
          </a:p>
        </p:txBody>
      </p:sp>
    </p:spTree>
    <p:extLst>
      <p:ext uri="{BB962C8B-B14F-4D97-AF65-F5344CB8AC3E}">
        <p14:creationId xmlns:p14="http://schemas.microsoft.com/office/powerpoint/2010/main" val="42182217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7478970"/>
          </a:xfrm>
          <a:prstGeom prst="rect">
            <a:avLst/>
          </a:prstGeom>
          <a:noFill/>
        </p:spPr>
        <p:txBody>
          <a:bodyPr wrap="square" rtlCol="0">
            <a:spAutoFit/>
          </a:bodyPr>
          <a:lstStyle/>
          <a:p>
            <a:pPr algn="just"/>
            <a:r>
              <a:rPr lang="es-ES" b="1" dirty="0" smtClean="0"/>
              <a:t>LA DOCTRINA DEL TS SOBRE EL CARÁCTER RECEPTICIO DE LA RECLAMACIÓN EXTRAJUDICIAL INTERRUPTIVA DE LA PRESCRIPCIÓN (1973) NO QUIERE DECIR QUE HAYA DE PROBARSE SIEMPRE LA RECEPCIÓN EFECTIVA.</a:t>
            </a:r>
          </a:p>
          <a:p>
            <a:pPr algn="just"/>
            <a:endParaRPr lang="es-ES" b="1" dirty="0"/>
          </a:p>
          <a:p>
            <a:pPr algn="just"/>
            <a:endParaRPr lang="es-ES" dirty="0" smtClean="0"/>
          </a:p>
          <a:p>
            <a:pPr algn="just"/>
            <a:r>
              <a:rPr lang="es-ES" sz="2400" dirty="0"/>
              <a:t>Los requisitos generales que debe reunir la reclamación extrajudicial para interrumpir la prescripción (aplicables ahora también a la caducidad) se contienen, por su exhaustividad, por todas, en STS 142/2020, de 2 de </a:t>
            </a:r>
            <a:r>
              <a:rPr lang="es-ES" sz="2400" dirty="0" smtClean="0"/>
              <a:t>marzo</a:t>
            </a:r>
            <a:r>
              <a:rPr lang="es-ES" sz="2400" dirty="0"/>
              <a:t> </a:t>
            </a:r>
            <a:r>
              <a:rPr lang="es-ES" sz="2400" dirty="0" smtClean="0"/>
              <a:t>(</a:t>
            </a:r>
            <a:r>
              <a:rPr lang="es-ES" sz="2400" b="1" dirty="0" smtClean="0"/>
              <a:t>dirigida a persona determinada, voluntad de conservación interpretada de modo favorable, verdadera reclamación, </a:t>
            </a:r>
            <a:r>
              <a:rPr lang="es-ES" sz="2400" b="1" dirty="0" err="1" smtClean="0"/>
              <a:t>recepticio</a:t>
            </a:r>
            <a:r>
              <a:rPr lang="es-ES" sz="2400" b="1" dirty="0" smtClean="0"/>
              <a:t> y prueba corresponde a quien lo alega</a:t>
            </a:r>
            <a:r>
              <a:rPr lang="es-ES" sz="2400" dirty="0" smtClean="0"/>
              <a:t>).</a:t>
            </a:r>
          </a:p>
          <a:p>
            <a:endParaRPr lang="es-ES" sz="2400" dirty="0"/>
          </a:p>
          <a:p>
            <a:r>
              <a:rPr lang="es-ES" sz="2400" dirty="0"/>
              <a:t>El medio electrónico, por lo demás, ya estaba admitido por la STS 704/2016, de 25 de noviembre</a:t>
            </a:r>
            <a:r>
              <a:rPr lang="es-ES" dirty="0"/>
              <a:t>.</a:t>
            </a:r>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COMPUTO </a:t>
            </a:r>
            <a:r>
              <a:rPr lang="es-ES" b="1" dirty="0">
                <a:solidFill>
                  <a:schemeClr val="bg1"/>
                </a:solidFill>
              </a:rPr>
              <a:t>DE PLAZOS Y PRESCRIPCIÓN: ART. 7 LOMESPJ</a:t>
            </a:r>
          </a:p>
          <a:p>
            <a:pPr algn="ctr"/>
            <a:endParaRPr lang="es-ES" b="1" dirty="0">
              <a:solidFill>
                <a:schemeClr val="bg1"/>
              </a:solidFill>
            </a:endParaRPr>
          </a:p>
        </p:txBody>
      </p:sp>
    </p:spTree>
    <p:extLst>
      <p:ext uri="{BB962C8B-B14F-4D97-AF65-F5344CB8AC3E}">
        <p14:creationId xmlns:p14="http://schemas.microsoft.com/office/powerpoint/2010/main" val="4575515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7109639"/>
          </a:xfrm>
          <a:prstGeom prst="rect">
            <a:avLst/>
          </a:prstGeom>
          <a:noFill/>
        </p:spPr>
        <p:txBody>
          <a:bodyPr wrap="square" rtlCol="0">
            <a:spAutoFit/>
          </a:bodyPr>
          <a:lstStyle/>
          <a:p>
            <a:pPr algn="just"/>
            <a:r>
              <a:rPr lang="es-ES" b="1" dirty="0" smtClean="0"/>
              <a:t>LA DOCTRINA DEL TS SOBRE EL CARÁCTER RECEPTICIO DE LA RECLAMACIÓN EXTRAJUDICIAL INTERRUPTIVA DE LA PRESCRIPCIÓN (1973) NO QUIERE DECIR QUE HAYA DE PROBARSE SIEMPRE LA RECEPCIÓN EFECTIVA.</a:t>
            </a:r>
          </a:p>
          <a:p>
            <a:pPr algn="just"/>
            <a:endParaRPr lang="es-ES" b="1" dirty="0"/>
          </a:p>
          <a:p>
            <a:pPr algn="just"/>
            <a:r>
              <a:rPr lang="es-ES" i="1" dirty="0"/>
              <a:t>S</a:t>
            </a:r>
            <a:r>
              <a:rPr lang="es-ES" i="1" dirty="0" smtClean="0"/>
              <a:t>entencia </a:t>
            </a:r>
            <a:r>
              <a:rPr lang="es-ES" i="1" dirty="0"/>
              <a:t>972/2011, de 10 de </a:t>
            </a:r>
            <a:r>
              <a:rPr lang="es-ES" i="1" dirty="0" smtClean="0"/>
              <a:t>enero.</a:t>
            </a:r>
          </a:p>
          <a:p>
            <a:pPr algn="just"/>
            <a:endParaRPr lang="es-ES" i="1" dirty="0"/>
          </a:p>
          <a:p>
            <a:pPr algn="just"/>
            <a:r>
              <a:rPr lang="es-ES" i="1" dirty="0" smtClean="0"/>
              <a:t>"Para </a:t>
            </a:r>
            <a:r>
              <a:rPr lang="es-ES" i="1" dirty="0"/>
              <a:t>que opere la interrupción de la prescripción, es preciso que la voluntad se exteriorice a través de un medio hábil y de forma adecuada, que debe trascender del propio titular del derecho, de forma que</a:t>
            </a:r>
            <a:r>
              <a:rPr lang="es-ES" sz="2000" i="1" dirty="0"/>
              <a:t> </a:t>
            </a:r>
            <a:r>
              <a:rPr lang="es-ES" sz="2000" b="1" i="1" dirty="0">
                <a:solidFill>
                  <a:srgbClr val="FF0000"/>
                </a:solidFill>
              </a:rPr>
              <a:t>se identifique claramente el derecho que se pretende conservar</a:t>
            </a:r>
            <a:r>
              <a:rPr lang="es-ES" sz="2000" i="1" dirty="0"/>
              <a:t>, </a:t>
            </a:r>
            <a:r>
              <a:rPr lang="es-ES" sz="2000" b="1" i="1" dirty="0">
                <a:solidFill>
                  <a:srgbClr val="FF0000"/>
                </a:solidFill>
              </a:rPr>
              <a:t>la persona frente a la que se pretende hacerlo valer y que dicha voluntad conservativa del concreto derecho llegue a conocimiento del deudor</a:t>
            </a:r>
            <a:r>
              <a:rPr lang="es-ES" b="1" i="1" dirty="0">
                <a:solidFill>
                  <a:srgbClr val="FF0000"/>
                </a:solidFill>
              </a:rPr>
              <a:t>, </a:t>
            </a:r>
            <a:r>
              <a:rPr lang="es-ES" i="1" dirty="0"/>
              <a:t>ya que es doctrina reiterada que la eficacia del acto que provoca la interrupción exige no sólo la actuación del acreedor, sino que llegue a conocimiento del deudor su realización (SSTS 13 de octubre de 1994, </a:t>
            </a:r>
            <a:r>
              <a:rPr lang="es-ES" i="1" dirty="0" err="1"/>
              <a:t>rec.</a:t>
            </a:r>
            <a:r>
              <a:rPr lang="es-ES" i="1" dirty="0"/>
              <a:t> n.º 2177/1991 -</a:t>
            </a:r>
            <a:r>
              <a:rPr lang="es-ES" b="1" i="1" dirty="0">
                <a:hlinkClick r:id="rId2"/>
              </a:rPr>
              <a:t>EDJ 1994/8451</a:t>
            </a:r>
            <a:r>
              <a:rPr lang="es-ES" i="1" dirty="0"/>
              <a:t>-, 27 de septiembre de 2005, </a:t>
            </a:r>
            <a:r>
              <a:rPr lang="es-ES" i="1" dirty="0" err="1"/>
              <a:t>rec.</a:t>
            </a:r>
            <a:r>
              <a:rPr lang="es-ES" i="1" dirty="0"/>
              <a:t> n.º 433/1999 -</a:t>
            </a:r>
            <a:r>
              <a:rPr lang="es-ES" b="1" i="1" dirty="0">
                <a:hlinkClick r:id="rId3"/>
              </a:rPr>
              <a:t>EDJ 2005/157486</a:t>
            </a:r>
            <a:r>
              <a:rPr lang="es-ES" i="1" dirty="0"/>
              <a:t>-, 12 de noviembre de 2007, </a:t>
            </a:r>
            <a:r>
              <a:rPr lang="es-ES" i="1" dirty="0" err="1"/>
              <a:t>rec.</a:t>
            </a:r>
            <a:r>
              <a:rPr lang="es-ES" i="1" dirty="0"/>
              <a:t> n.º 2059/2000 -</a:t>
            </a:r>
            <a:r>
              <a:rPr lang="es-ES" b="1" i="1" dirty="0">
                <a:hlinkClick r:id="rId4"/>
              </a:rPr>
              <a:t>EDJ 2007/213145</a:t>
            </a:r>
            <a:r>
              <a:rPr lang="es-ES" i="1" dirty="0"/>
              <a:t>-, 6 de mayo de 2010, </a:t>
            </a:r>
            <a:r>
              <a:rPr lang="es-ES" i="1" dirty="0" err="1"/>
              <a:t>rec.</a:t>
            </a:r>
            <a:r>
              <a:rPr lang="es-ES" i="1" dirty="0"/>
              <a:t> n.º 1020 /2005), y </a:t>
            </a:r>
            <a:r>
              <a:rPr lang="es-ES" sz="2000" b="1" i="1" dirty="0">
                <a:solidFill>
                  <a:srgbClr val="FF0000"/>
                </a:solidFill>
              </a:rPr>
              <a:t>su acreditación es carga de quien lo alega".</a:t>
            </a:r>
            <a:endParaRPr lang="es-ES" sz="2000" b="1" dirty="0">
              <a:solidFill>
                <a:srgbClr val="FF0000"/>
              </a:solidFill>
            </a:endParaRPr>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COMPUTO </a:t>
            </a:r>
            <a:r>
              <a:rPr lang="es-ES" b="1" dirty="0">
                <a:solidFill>
                  <a:schemeClr val="bg1"/>
                </a:solidFill>
              </a:rPr>
              <a:t>DE PLAZOS Y PRESCRIPCIÓN: ART. 7 LOMESPJ</a:t>
            </a:r>
          </a:p>
          <a:p>
            <a:pPr algn="ctr"/>
            <a:endParaRPr lang="es-ES" b="1" dirty="0">
              <a:solidFill>
                <a:schemeClr val="bg1"/>
              </a:solidFill>
            </a:endParaRPr>
          </a:p>
        </p:txBody>
      </p:sp>
    </p:spTree>
    <p:extLst>
      <p:ext uri="{BB962C8B-B14F-4D97-AF65-F5344CB8AC3E}">
        <p14:creationId xmlns:p14="http://schemas.microsoft.com/office/powerpoint/2010/main" val="36660552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7571303"/>
          </a:xfrm>
          <a:prstGeom prst="rect">
            <a:avLst/>
          </a:prstGeom>
          <a:noFill/>
        </p:spPr>
        <p:txBody>
          <a:bodyPr wrap="square" rtlCol="0">
            <a:spAutoFit/>
          </a:bodyPr>
          <a:lstStyle/>
          <a:p>
            <a:pPr algn="just"/>
            <a:r>
              <a:rPr lang="es-ES" b="1" dirty="0" smtClean="0"/>
              <a:t>OTROS ACTOS INTERRUPTIVOS DUDODOS:</a:t>
            </a:r>
          </a:p>
          <a:p>
            <a:pPr algn="just"/>
            <a:endParaRPr lang="es-ES" b="1" dirty="0"/>
          </a:p>
          <a:p>
            <a:r>
              <a:rPr lang="es-ES" b="1" dirty="0"/>
              <a:t>Inadmisión de la demanda</a:t>
            </a:r>
            <a:r>
              <a:rPr lang="es-ES" dirty="0"/>
              <a:t>: si la demanda se inadmite no produce efectos </a:t>
            </a:r>
            <a:r>
              <a:rPr lang="es-ES" dirty="0" err="1"/>
              <a:t>interruptivos</a:t>
            </a:r>
            <a:r>
              <a:rPr lang="es-ES" dirty="0" smtClean="0"/>
              <a:t>.</a:t>
            </a:r>
          </a:p>
          <a:p>
            <a:endParaRPr lang="es-ES" dirty="0"/>
          </a:p>
          <a:p>
            <a:r>
              <a:rPr lang="es-ES" b="1" dirty="0"/>
              <a:t>Demanda que adolece de defectos y que tras subsanarlos es finalmente admitida</a:t>
            </a:r>
            <a:r>
              <a:rPr lang="es-ES" dirty="0"/>
              <a:t>: la interrupción se produce desde el momento de la presentación.</a:t>
            </a:r>
          </a:p>
          <a:p>
            <a:pPr algn="just"/>
            <a:endParaRPr lang="es-ES" dirty="0"/>
          </a:p>
          <a:p>
            <a:pPr algn="just"/>
            <a:r>
              <a:rPr lang="es-ES" b="1" dirty="0"/>
              <a:t>Demanda que después se retira o es presentada ante un Juzgado incompetente</a:t>
            </a:r>
            <a:r>
              <a:rPr lang="es-ES" dirty="0"/>
              <a:t>: en estos supuestos, tal y como indica el TS en su Sentencia de 20 de octubre de 2016 </a:t>
            </a:r>
            <a:r>
              <a:rPr lang="es-ES" dirty="0" smtClean="0"/>
              <a:t>, </a:t>
            </a:r>
            <a:r>
              <a:rPr lang="es-ES" dirty="0"/>
              <a:t>la doctrina civilista ha estado dividida desde la publicación del CC acerca del efecto interruptor de una demanda que después se </a:t>
            </a:r>
            <a:r>
              <a:rPr lang="es-ES" dirty="0" smtClean="0"/>
              <a:t>retira. Tesis mixta actual: </a:t>
            </a:r>
            <a:r>
              <a:rPr lang="es-ES" dirty="0"/>
              <a:t>si la demanda había sido ya comunicada a la parte demandada, de modo que esta conocía la reclamación, se habría producido el efecto de la interrupción</a:t>
            </a:r>
            <a:r>
              <a:rPr lang="es-ES" dirty="0" smtClean="0"/>
              <a:t>.</a:t>
            </a:r>
          </a:p>
          <a:p>
            <a:pPr algn="just"/>
            <a:endParaRPr lang="es-ES" dirty="0"/>
          </a:p>
          <a:p>
            <a:pPr algn="just"/>
            <a:r>
              <a:rPr lang="es-ES" b="1" dirty="0" smtClean="0"/>
              <a:t>Conciliación LAJ</a:t>
            </a:r>
            <a:r>
              <a:rPr lang="es-ES" dirty="0" smtClean="0"/>
              <a:t>: Art. 143 LJV. Desde la presentación (STS 5 febrero 2018).</a:t>
            </a:r>
          </a:p>
          <a:p>
            <a:pPr algn="just"/>
            <a:endParaRPr lang="es-ES" dirty="0" smtClean="0"/>
          </a:p>
          <a:p>
            <a:r>
              <a:rPr lang="es-ES" b="1" dirty="0"/>
              <a:t>Solicitud de diligencias preliminares</a:t>
            </a:r>
            <a:r>
              <a:rPr lang="es-ES" dirty="0"/>
              <a:t>: la jurisprudencia les otorga carácter </a:t>
            </a:r>
            <a:r>
              <a:rPr lang="es-ES" dirty="0" err="1"/>
              <a:t>interruptivo</a:t>
            </a:r>
            <a:r>
              <a:rPr lang="es-ES" dirty="0"/>
              <a:t> [STS de 12 de noviembre de 2007 </a:t>
            </a:r>
          </a:p>
          <a:p>
            <a:r>
              <a:rPr lang="es-ES" b="1" dirty="0" smtClean="0"/>
              <a:t>Solicitud </a:t>
            </a:r>
            <a:r>
              <a:rPr lang="es-ES" b="1" dirty="0"/>
              <a:t>del beneficio de justicia gratuita:</a:t>
            </a:r>
            <a:r>
              <a:rPr lang="es-ES" dirty="0"/>
              <a:t> interrumpe la prescripción, así lo establece entre otras la AP Cáceres en su Sentencia de 18 de julio de 2013 </a:t>
            </a:r>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COMPUTO </a:t>
            </a:r>
            <a:r>
              <a:rPr lang="es-ES" b="1" dirty="0">
                <a:solidFill>
                  <a:schemeClr val="bg1"/>
                </a:solidFill>
              </a:rPr>
              <a:t>DE PLAZOS Y PRESCRIPCIÓN: ART. 7 LOMESPJ</a:t>
            </a:r>
          </a:p>
          <a:p>
            <a:pPr algn="ctr"/>
            <a:endParaRPr lang="es-ES" b="1" dirty="0">
              <a:solidFill>
                <a:schemeClr val="bg1"/>
              </a:solidFill>
            </a:endParaRPr>
          </a:p>
        </p:txBody>
      </p:sp>
    </p:spTree>
    <p:extLst>
      <p:ext uri="{BB962C8B-B14F-4D97-AF65-F5344CB8AC3E}">
        <p14:creationId xmlns:p14="http://schemas.microsoft.com/office/powerpoint/2010/main" val="1728224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339898" y="851593"/>
            <a:ext cx="11297920" cy="10802957"/>
          </a:xfrm>
          <a:prstGeom prst="rect">
            <a:avLst/>
          </a:prstGeom>
          <a:noFill/>
        </p:spPr>
        <p:txBody>
          <a:bodyPr wrap="square" rtlCol="0">
            <a:spAutoFit/>
          </a:bodyPr>
          <a:lstStyle/>
          <a:p>
            <a:r>
              <a:rPr lang="es-ES" b="1" dirty="0" smtClean="0"/>
              <a:t>Art. 7.1 LRCSVM: </a:t>
            </a:r>
            <a:r>
              <a:rPr lang="es-ES" dirty="0" smtClean="0"/>
              <a:t>Esta </a:t>
            </a:r>
            <a:r>
              <a:rPr lang="es-ES" dirty="0"/>
              <a:t>reclamación extrajudicial contendrá la identificación y los datos relevantes de quien o quienes reclamen, una declaración sobre las circunstancias del hecho, la identificación del vehículo y del conductor que hubiesen intervenido en la producción del mismo de ser conocidas, así como cuanta información médica asistencial o pericial o de cualquier otro tipo tengan en su poder que permita la cuantificación del daño</a:t>
            </a:r>
            <a:endParaRPr lang="es-ES" dirty="0" smtClean="0"/>
          </a:p>
          <a:p>
            <a:pPr algn="just"/>
            <a:endParaRPr lang="es-ES" dirty="0"/>
          </a:p>
          <a:p>
            <a:pPr algn="just"/>
            <a:r>
              <a:rPr lang="es-ES" dirty="0"/>
              <a:t>No se admitirán a trámite, de conformidad con el artículo 403 de la Ley de Enjuiciamiento Civil, las demandas en las que no se acompañen los documentos que acrediten la presentación de la reclamación al asegurador y la oferta o respuesta motivada, si se hubiera emitido por el asegurador</a:t>
            </a:r>
            <a:r>
              <a:rPr lang="es-ES" dirty="0" smtClean="0"/>
              <a:t>.</a:t>
            </a:r>
            <a:endParaRPr lang="es-ES" b="1" dirty="0" smtClean="0"/>
          </a:p>
          <a:p>
            <a:pPr algn="just"/>
            <a:r>
              <a:rPr lang="es-ES" b="1" dirty="0" smtClean="0"/>
              <a:t>TODAS LAS JUNTAS DE JUECES Y LAJS REPUTAN COMO MASC VÁLIDO LA RECLAMACIÓN EXTRAJUDICIAL DEL ART. 7.1 LRCSVM</a:t>
            </a:r>
          </a:p>
          <a:p>
            <a:pPr algn="just"/>
            <a:endParaRPr lang="es-ES" b="1" dirty="0">
              <a:solidFill>
                <a:srgbClr val="FF0000"/>
              </a:solidFill>
            </a:endParaRPr>
          </a:p>
          <a:p>
            <a:pPr algn="just"/>
            <a:r>
              <a:rPr lang="es-ES" sz="2400" b="1" dirty="0" smtClean="0">
                <a:solidFill>
                  <a:srgbClr val="FF0000"/>
                </a:solidFill>
              </a:rPr>
              <a:t>LAS PALMAS GC 3 ABRIL 2025: </a:t>
            </a:r>
            <a:r>
              <a:rPr lang="es-ES" sz="2400" dirty="0"/>
              <a:t>La reclamación previa del artículo 7 LRCSCVM tendrá la consideración de MASC a los efectos de la LO 1/25</a:t>
            </a:r>
            <a:r>
              <a:rPr lang="es-ES" sz="2400" dirty="0" smtClean="0"/>
              <a:t>.</a:t>
            </a:r>
          </a:p>
          <a:p>
            <a:pPr algn="just"/>
            <a:endParaRPr lang="es-ES" sz="2400" dirty="0"/>
          </a:p>
          <a:p>
            <a:pPr algn="just"/>
            <a:r>
              <a:rPr lang="es-ES" sz="2400" dirty="0" smtClean="0"/>
              <a:t> </a:t>
            </a:r>
            <a:r>
              <a:rPr lang="es-ES" sz="2400" dirty="0"/>
              <a:t>JUSTIFICACIÓN: La reclamación extrajudicial del artículo citado sirve como MASC, ya que debe reputarse como un MASC reconocido en otras leyes (los MASC, según el art. 2 LOMESPJ, son un numerus apertus condicionado a su reconocimiento legal). Lo mismo debe colegirse de la oferta motivada de la aseguradora (ejemplo de MASC promovido por el demandado). </a:t>
            </a:r>
            <a:endParaRPr lang="es-ES" sz="2400"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79416" y="176811"/>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32291029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5786199"/>
          </a:xfrm>
          <a:prstGeom prst="rect">
            <a:avLst/>
          </a:prstGeom>
          <a:noFill/>
        </p:spPr>
        <p:txBody>
          <a:bodyPr wrap="square" rtlCol="0">
            <a:spAutoFit/>
          </a:bodyPr>
          <a:lstStyle/>
          <a:p>
            <a:pPr algn="just"/>
            <a:r>
              <a:rPr lang="es-ES" b="1" dirty="0" smtClean="0"/>
              <a:t>OTROS ACTOS INTERRUPTIVOS DUDODOS:</a:t>
            </a:r>
          </a:p>
          <a:p>
            <a:pPr algn="just"/>
            <a:endParaRPr lang="es-ES" b="1" dirty="0"/>
          </a:p>
          <a:p>
            <a:pPr algn="just"/>
            <a:r>
              <a:rPr lang="es-ES" sz="2000" dirty="0"/>
              <a:t>S</a:t>
            </a:r>
            <a:r>
              <a:rPr lang="es-ES" sz="2000" dirty="0" smtClean="0"/>
              <a:t>iguiendo </a:t>
            </a:r>
            <a:r>
              <a:rPr lang="es-ES" sz="2000" dirty="0"/>
              <a:t>la STS 486/2016, de 14 de julio, si la demanda se presenta ante tribunal territorialmente </a:t>
            </a:r>
            <a:r>
              <a:rPr lang="es-ES" sz="2000" dirty="0" smtClean="0"/>
              <a:t>incompetente </a:t>
            </a:r>
            <a:r>
              <a:rPr lang="es-ES" sz="2000" dirty="0"/>
              <a:t>se produce la interrupción de la prescripción o suspensión de la </a:t>
            </a:r>
            <a:r>
              <a:rPr lang="es-ES" sz="2000" dirty="0" smtClean="0"/>
              <a:t>caducidad, </a:t>
            </a:r>
            <a:r>
              <a:rPr lang="es-ES" sz="2000" dirty="0"/>
              <a:t>salvo que esa falta de competencia fuera patente o manifiesta, o sea desestimada por no entrar el órgano a resolver sobre el fondo del asunto o por caducidad de la instancia.</a:t>
            </a:r>
          </a:p>
          <a:p>
            <a:endParaRPr lang="es-ES" sz="2000" dirty="0" smtClean="0"/>
          </a:p>
          <a:p>
            <a:endParaRPr lang="es-ES" sz="2000" dirty="0" smtClean="0"/>
          </a:p>
          <a:p>
            <a:r>
              <a:rPr lang="es-ES" sz="2000" dirty="0" smtClean="0"/>
              <a:t> </a:t>
            </a:r>
            <a:r>
              <a:rPr lang="es-ES" sz="2000" dirty="0"/>
              <a:t>Si, por el contrario, la demanda se presenta ante juzgado sin competencia objetiva o funcional o sin jurisdicción, el acto no tendrá eficacia </a:t>
            </a:r>
            <a:r>
              <a:rPr lang="es-ES" sz="2000" dirty="0" err="1"/>
              <a:t>interruptiva</a:t>
            </a:r>
            <a:r>
              <a:rPr lang="es-ES" sz="2000" dirty="0"/>
              <a:t> o suspensiva, como apunta esa misma Sentencia </a:t>
            </a:r>
            <a:endParaRPr lang="es-ES" sz="2000" dirty="0" smtClean="0"/>
          </a:p>
          <a:p>
            <a:pPr algn="just"/>
            <a:endParaRPr lang="es-ES" sz="2000" dirty="0"/>
          </a:p>
          <a:p>
            <a:pPr algn="just"/>
            <a:endParaRPr lang="es-ES" sz="2000" dirty="0" smtClean="0"/>
          </a:p>
          <a:p>
            <a:pPr algn="just"/>
            <a:r>
              <a:rPr lang="es-ES" sz="2000" dirty="0"/>
              <a:t>La Sala Primera constata que la presentación de la demanda es un acto nulo de pleno Derecho y, por tanto, a falta de previsión legal que diga lo contrario, no es susceptible de producir efecto alguno, salvo que el demandado sea emplazado para contestar, emplazamiento que hará las veces de reclamación extrajudicial, tal como declara la STS 419/2018, de 3 de julio.</a:t>
            </a:r>
          </a:p>
          <a:p>
            <a:pPr algn="just"/>
            <a:endParaRPr lang="es-ES" dirty="0" smtClean="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COMPUTO </a:t>
            </a:r>
            <a:r>
              <a:rPr lang="es-ES" b="1" dirty="0">
                <a:solidFill>
                  <a:schemeClr val="bg1"/>
                </a:solidFill>
              </a:rPr>
              <a:t>DE PLAZOS Y PRESCRIPCIÓN: ART. 7 LOMESPJ</a:t>
            </a:r>
          </a:p>
          <a:p>
            <a:pPr algn="ctr"/>
            <a:endParaRPr lang="es-ES" b="1" dirty="0">
              <a:solidFill>
                <a:schemeClr val="bg1"/>
              </a:solidFill>
            </a:endParaRPr>
          </a:p>
        </p:txBody>
      </p:sp>
    </p:spTree>
    <p:extLst>
      <p:ext uri="{BB962C8B-B14F-4D97-AF65-F5344CB8AC3E}">
        <p14:creationId xmlns:p14="http://schemas.microsoft.com/office/powerpoint/2010/main" val="7810795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5847755"/>
          </a:xfrm>
          <a:prstGeom prst="rect">
            <a:avLst/>
          </a:prstGeom>
          <a:noFill/>
        </p:spPr>
        <p:txBody>
          <a:bodyPr wrap="square" rtlCol="0">
            <a:spAutoFit/>
          </a:bodyPr>
          <a:lstStyle/>
          <a:p>
            <a:pPr algn="just"/>
            <a:r>
              <a:rPr lang="es-ES" b="1" dirty="0" smtClean="0"/>
              <a:t>OTROS ACTOS INTERRUPTIVOS DUDODOS:</a:t>
            </a:r>
          </a:p>
          <a:p>
            <a:pPr algn="just"/>
            <a:endParaRPr lang="es-ES" sz="3200" b="1" dirty="0"/>
          </a:p>
          <a:p>
            <a:pPr algn="just"/>
            <a:r>
              <a:rPr lang="es-ES" sz="3200" dirty="0"/>
              <a:t>L</a:t>
            </a:r>
            <a:r>
              <a:rPr lang="es-ES" sz="3200" dirty="0" smtClean="0"/>
              <a:t>as </a:t>
            </a:r>
            <a:r>
              <a:rPr lang="es-ES" sz="3200" dirty="0"/>
              <a:t>reglas generales antes vistas contenidas en la STS 486/2016, de 14 de julio, deben atemperarse según las circunstancias concretas de tal modo que una demanda ante tribunal territorialmente incompetente no siempre interrumpirá la prescripción o suspenderá la caducidad, ni una presentada ante tribunal sin competencia objetiva o jurisdicción estará siempre exenta de tales efectos, sino que dependerá de la complejidad jurídica y diligencia de la parte según la doctrina de la STS de 18 de noviembre de 2024.</a:t>
            </a:r>
            <a:endParaRPr lang="es-ES" sz="3200" dirty="0" smtClean="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COMPUTO </a:t>
            </a:r>
            <a:r>
              <a:rPr lang="es-ES" b="1" dirty="0">
                <a:solidFill>
                  <a:schemeClr val="bg1"/>
                </a:solidFill>
              </a:rPr>
              <a:t>DE PLAZOS Y PRESCRIPCIÓN: ART. 7 LOMESPJ</a:t>
            </a:r>
          </a:p>
          <a:p>
            <a:pPr algn="ctr"/>
            <a:endParaRPr lang="es-ES" b="1" dirty="0">
              <a:solidFill>
                <a:schemeClr val="bg1"/>
              </a:solidFill>
            </a:endParaRPr>
          </a:p>
        </p:txBody>
      </p:sp>
    </p:spTree>
    <p:extLst>
      <p:ext uri="{BB962C8B-B14F-4D97-AF65-F5344CB8AC3E}">
        <p14:creationId xmlns:p14="http://schemas.microsoft.com/office/powerpoint/2010/main" val="11252871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5632311"/>
          </a:xfrm>
          <a:prstGeom prst="rect">
            <a:avLst/>
          </a:prstGeom>
          <a:noFill/>
        </p:spPr>
        <p:txBody>
          <a:bodyPr wrap="square" rtlCol="0">
            <a:spAutoFit/>
          </a:bodyPr>
          <a:lstStyle/>
          <a:p>
            <a:pPr algn="just"/>
            <a:r>
              <a:rPr lang="es-ES" b="1" dirty="0" smtClean="0"/>
              <a:t>LA RECLAMACIÓN EXTRAJUDICIAL DEL ART. 7.1 LRCSVM SOLO ESTÁ PREVISTA PARA LA ACCIÓN DIRERCTA CONTRA LA ASEGURADORA</a:t>
            </a:r>
          </a:p>
          <a:p>
            <a:pPr algn="just"/>
            <a:endParaRPr lang="es-ES" sz="3200" b="1" dirty="0"/>
          </a:p>
          <a:p>
            <a:pPr algn="just"/>
            <a:r>
              <a:rPr lang="es-ES" sz="3200" b="1" dirty="0" smtClean="0"/>
              <a:t>¿Y SI DEMANDAMOS TAMBIÉN AL CAUSANTE DEL DAÑO?</a:t>
            </a:r>
          </a:p>
          <a:p>
            <a:pPr algn="just"/>
            <a:endParaRPr lang="es-ES" sz="3200" b="1" dirty="0"/>
          </a:p>
          <a:p>
            <a:pPr algn="just"/>
            <a:r>
              <a:rPr lang="es-ES" sz="2000" b="1" dirty="0" smtClean="0"/>
              <a:t>RELACIONES SOLIDARIAS- ACUERDO JUECES LAS PALMAS GRAN CANARIA 3 DE ABRIL DE 2025:</a:t>
            </a:r>
          </a:p>
          <a:p>
            <a:pPr algn="just"/>
            <a:endParaRPr lang="es-ES" sz="2000" b="1" dirty="0" smtClean="0"/>
          </a:p>
          <a:p>
            <a:pPr algn="just"/>
            <a:r>
              <a:rPr lang="es-ES" sz="2000" i="1" dirty="0"/>
              <a:t>En el caso de obligaciones solidarias, bastará el MASC empleado contra cualquiera de los deudores solidarios, aplicando extensivamente el concepto acción del art. 1141 CC. En obligaciones o deudas periódicas y de tracto sucesivo, el MASC entablado por cualquier de ellas tras su vencimiento, se entenderá ampliado automáticamente para las restantes, y servirá a tal efecto para reclamarlas judicialmente hasta el límite de un año de eficacia del MASC</a:t>
            </a:r>
            <a:r>
              <a:rPr lang="es-ES" sz="2000" i="1" dirty="0" smtClean="0"/>
              <a:t>.</a:t>
            </a:r>
          </a:p>
          <a:p>
            <a:pPr algn="just"/>
            <a:endParaRPr lang="es-ES" sz="2000" b="1" i="1" dirty="0"/>
          </a:p>
          <a:p>
            <a:pPr algn="just"/>
            <a:endParaRPr lang="es-ES" sz="3200" b="1" dirty="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PLURALIDAD </a:t>
            </a:r>
            <a:r>
              <a:rPr lang="es-ES" b="1" dirty="0">
                <a:solidFill>
                  <a:schemeClr val="bg1"/>
                </a:solidFill>
              </a:rPr>
              <a:t>DE PARTES, SOLIDARIDAD IMPROPIA Y MASC</a:t>
            </a:r>
          </a:p>
          <a:p>
            <a:pPr algn="ctr"/>
            <a:endParaRPr lang="es-ES" b="1" dirty="0">
              <a:solidFill>
                <a:schemeClr val="bg1"/>
              </a:solidFill>
            </a:endParaRPr>
          </a:p>
        </p:txBody>
      </p:sp>
    </p:spTree>
    <p:extLst>
      <p:ext uri="{BB962C8B-B14F-4D97-AF65-F5344CB8AC3E}">
        <p14:creationId xmlns:p14="http://schemas.microsoft.com/office/powerpoint/2010/main" val="25271032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5509200"/>
          </a:xfrm>
          <a:prstGeom prst="rect">
            <a:avLst/>
          </a:prstGeom>
          <a:noFill/>
        </p:spPr>
        <p:txBody>
          <a:bodyPr wrap="square" rtlCol="0">
            <a:spAutoFit/>
          </a:bodyPr>
          <a:lstStyle/>
          <a:p>
            <a:pPr fontAlgn="base"/>
            <a:r>
              <a:rPr lang="es-ES" dirty="0"/>
              <a:t>S</a:t>
            </a:r>
            <a:r>
              <a:rPr lang="es-ES" dirty="0" smtClean="0"/>
              <a:t>entencia </a:t>
            </a:r>
            <a:r>
              <a:rPr lang="es-ES" dirty="0"/>
              <a:t>709/2016, de 25 de </a:t>
            </a:r>
            <a:r>
              <a:rPr lang="es-ES" dirty="0" smtClean="0"/>
              <a:t>noviembre, </a:t>
            </a:r>
            <a:r>
              <a:rPr lang="es-ES" dirty="0"/>
              <a:t>la sentencia de Pleno de 14 de mayo de 2003, reiterando doctrina jurisprudencial de las anteriores de 21 de octubre de 2002, 23 de junio de </a:t>
            </a:r>
            <a:r>
              <a:rPr lang="es-ES" dirty="0" smtClean="0"/>
              <a:t>1993. ACUERDO 27 DE MARZO DE 2003.</a:t>
            </a:r>
            <a:endParaRPr lang="es-ES" dirty="0"/>
          </a:p>
          <a:p>
            <a:pPr fontAlgn="base"/>
            <a:endParaRPr lang="es-ES" sz="2800" dirty="0"/>
          </a:p>
          <a:p>
            <a:pPr algn="just" fontAlgn="base"/>
            <a:r>
              <a:rPr lang="es-ES" sz="2400" dirty="0"/>
              <a:t>1.- </a:t>
            </a:r>
            <a:r>
              <a:rPr lang="es-ES" sz="2400" dirty="0" smtClean="0"/>
              <a:t>SOLIDARIDAD PROPIA DERIVADA DE LA LEY O CONTRATO, INTERRUPCIÓN FRENTE A </a:t>
            </a:r>
            <a:r>
              <a:rPr lang="es-ES" sz="2400" dirty="0"/>
              <a:t>TODOS. </a:t>
            </a:r>
            <a:r>
              <a:rPr lang="es-ES" sz="2400" i="1" dirty="0" smtClean="0"/>
              <a:t>La </a:t>
            </a:r>
            <a:r>
              <a:rPr lang="es-ES" sz="2400" i="1" dirty="0"/>
              <a:t>interrupción de la prescripción de acciones en las obligaciones solidarias aprovecha o perjudica por igual a todos los acreedores y </a:t>
            </a:r>
            <a:r>
              <a:rPr lang="es-ES" sz="2400" i="1" dirty="0" smtClean="0"/>
              <a:t>deudores. </a:t>
            </a:r>
          </a:p>
          <a:p>
            <a:pPr algn="just" fontAlgn="base"/>
            <a:endParaRPr lang="es-ES" sz="2400" dirty="0"/>
          </a:p>
          <a:p>
            <a:pPr algn="just" fontAlgn="base"/>
            <a:r>
              <a:rPr lang="es-ES" sz="2400" dirty="0" smtClean="0"/>
              <a:t>2.- IMPROPIA, DERIVADA DE SENTENCIA, LA INTERRUPCIÓN ES INDIVIDUAL.</a:t>
            </a:r>
          </a:p>
          <a:p>
            <a:pPr algn="just" fontAlgn="base"/>
            <a:endParaRPr lang="es-ES" sz="2400" b="1" dirty="0" smtClean="0"/>
          </a:p>
          <a:p>
            <a:pPr algn="just"/>
            <a:r>
              <a:rPr lang="es-ES" i="1" dirty="0" smtClean="0"/>
              <a:t>“Junto </a:t>
            </a:r>
            <a:r>
              <a:rPr lang="es-ES" i="1" dirty="0"/>
              <a:t>a la denominada “solidaridad propia”, regulada en nuestro Código Civil (artículos 1.137 y siguientes) que viene impuesta, con carácter predeterminado, </a:t>
            </a:r>
            <a:r>
              <a:rPr lang="es-ES" b="1" i="1" dirty="0">
                <a:solidFill>
                  <a:srgbClr val="FF0000"/>
                </a:solidFill>
              </a:rPr>
              <a:t>ex </a:t>
            </a:r>
            <a:r>
              <a:rPr lang="es-ES" b="1" i="1" dirty="0" err="1">
                <a:solidFill>
                  <a:srgbClr val="FF0000"/>
                </a:solidFill>
              </a:rPr>
              <a:t>voluntate</a:t>
            </a:r>
            <a:r>
              <a:rPr lang="es-ES" b="1" i="1" dirty="0">
                <a:solidFill>
                  <a:srgbClr val="FF0000"/>
                </a:solidFill>
              </a:rPr>
              <a:t> o ex </a:t>
            </a:r>
            <a:r>
              <a:rPr lang="es-ES" b="1" i="1" dirty="0" err="1" smtClean="0">
                <a:solidFill>
                  <a:srgbClr val="FF0000"/>
                </a:solidFill>
              </a:rPr>
              <a:t>lege</a:t>
            </a:r>
            <a:r>
              <a:rPr lang="es-ES" i="1" dirty="0" smtClean="0"/>
              <a:t>, </a:t>
            </a:r>
            <a:r>
              <a:rPr lang="es-ES" i="1" dirty="0"/>
              <a:t>otra modalidad de la solidaridad, llamada impropia u obligaciones in </a:t>
            </a:r>
            <a:r>
              <a:rPr lang="es-ES" i="1" dirty="0" err="1"/>
              <a:t>solidum</a:t>
            </a:r>
            <a:r>
              <a:rPr lang="es-ES" i="1" dirty="0"/>
              <a:t> que </a:t>
            </a:r>
            <a:r>
              <a:rPr lang="es-ES" b="1" i="1" dirty="0">
                <a:solidFill>
                  <a:srgbClr val="FF0000"/>
                </a:solidFill>
              </a:rPr>
              <a:t>dimana de la naturaleza del ilícito y de la pluralidad de sujetos que hayan concurrido a su producción, y que surge cuando no resulta posible individualizar las respectivas responsabilidades</a:t>
            </a:r>
            <a:r>
              <a:rPr lang="es-ES" i="1" dirty="0"/>
              <a:t>, sin que a esta última especie de solidaridad le sean aplicables todas las reglas previstas para la solidaridad propia y, en especial, no cabe que se tome en consideración el artículo 1974 del Código </a:t>
            </a:r>
            <a:r>
              <a:rPr lang="es-ES" i="1" dirty="0" smtClean="0"/>
              <a:t>Civil”:</a:t>
            </a:r>
            <a:endParaRPr lang="es-ES" sz="3200" b="1" i="1" dirty="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PLURALIDAD </a:t>
            </a:r>
            <a:r>
              <a:rPr lang="es-ES" b="1" dirty="0">
                <a:solidFill>
                  <a:schemeClr val="bg1"/>
                </a:solidFill>
              </a:rPr>
              <a:t>DE PARTES, SOLIDARIDAD IMPROPIA Y MASC</a:t>
            </a:r>
          </a:p>
          <a:p>
            <a:pPr algn="ctr"/>
            <a:endParaRPr lang="es-ES" b="1" dirty="0">
              <a:solidFill>
                <a:schemeClr val="bg1"/>
              </a:solidFill>
            </a:endParaRPr>
          </a:p>
        </p:txBody>
      </p:sp>
    </p:spTree>
    <p:extLst>
      <p:ext uri="{BB962C8B-B14F-4D97-AF65-F5344CB8AC3E}">
        <p14:creationId xmlns:p14="http://schemas.microsoft.com/office/powerpoint/2010/main" val="7920735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4862870"/>
          </a:xfrm>
          <a:prstGeom prst="rect">
            <a:avLst/>
          </a:prstGeom>
          <a:noFill/>
        </p:spPr>
        <p:txBody>
          <a:bodyPr wrap="square" rtlCol="0">
            <a:spAutoFit/>
          </a:bodyPr>
          <a:lstStyle/>
          <a:p>
            <a:pPr algn="just" fontAlgn="base"/>
            <a:r>
              <a:rPr lang="es-ES" sz="2400" dirty="0" smtClean="0">
                <a:solidFill>
                  <a:srgbClr val="FF0000"/>
                </a:solidFill>
              </a:rPr>
              <a:t>IMPROPIA, DERIVADA DE SENTENCIA, LA INTERRUPCIÓN ES INDIVIDUAL (PLURALIDAD DE ASEGURADORAS Y CONDUCTORES POR CONCURRENCIA DE VARIOS VEHÍCULOS Y RELACIÓN ASEGURADO-ASEGURADORA.</a:t>
            </a:r>
          </a:p>
          <a:p>
            <a:pPr algn="just" fontAlgn="base"/>
            <a:endParaRPr lang="es-ES" sz="2400" dirty="0" smtClean="0"/>
          </a:p>
          <a:p>
            <a:pPr algn="just" fontAlgn="base"/>
            <a:endParaRPr lang="es-ES" sz="2800" b="1" dirty="0" smtClean="0"/>
          </a:p>
          <a:p>
            <a:pPr algn="just"/>
            <a:r>
              <a:rPr lang="es-ES" sz="2800" dirty="0" smtClean="0"/>
              <a:t>La </a:t>
            </a:r>
            <a:r>
              <a:rPr lang="es-ES" sz="2800" dirty="0"/>
              <a:t>solidaridad impropia, que, a diferencia de la propia no tiene su origen en la ley o en el pacto expreso o implícito, si bien responde a un fundamento de salvaguarda del interés social ( S. 24 de septiembre de 2003 (RJ 2003, 6204) ) en cuanto constituye un medio de protección de los perjudicados (S. 15 de abril de 2003), sin embargo exige para su aplicación -fijación en la resolución judicial-</a:t>
            </a:r>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PLURALIDAD </a:t>
            </a:r>
            <a:r>
              <a:rPr lang="es-ES" b="1" dirty="0">
                <a:solidFill>
                  <a:schemeClr val="bg1"/>
                </a:solidFill>
              </a:rPr>
              <a:t>DE PARTES, SOLIDARIDAD IMPROPIA Y MASC</a:t>
            </a:r>
          </a:p>
          <a:p>
            <a:pPr algn="ctr"/>
            <a:endParaRPr lang="es-ES" b="1" dirty="0">
              <a:solidFill>
                <a:schemeClr val="bg1"/>
              </a:solidFill>
            </a:endParaRPr>
          </a:p>
        </p:txBody>
      </p:sp>
    </p:spTree>
    <p:extLst>
      <p:ext uri="{BB962C8B-B14F-4D97-AF65-F5344CB8AC3E}">
        <p14:creationId xmlns:p14="http://schemas.microsoft.com/office/powerpoint/2010/main" val="39856591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6586418"/>
          </a:xfrm>
          <a:prstGeom prst="rect">
            <a:avLst/>
          </a:prstGeom>
          <a:noFill/>
        </p:spPr>
        <p:txBody>
          <a:bodyPr wrap="square" rtlCol="0">
            <a:spAutoFit/>
          </a:bodyPr>
          <a:lstStyle/>
          <a:p>
            <a:pPr algn="just"/>
            <a:r>
              <a:rPr lang="es-ES" sz="3200" dirty="0" smtClean="0"/>
              <a:t>La STS </a:t>
            </a:r>
            <a:r>
              <a:rPr lang="es-ES" sz="3200" dirty="0"/>
              <a:t>161/2019, 14 de </a:t>
            </a:r>
            <a:r>
              <a:rPr lang="es-ES" sz="3200" dirty="0" smtClean="0"/>
              <a:t>marzo: NO ES IMPROPIA</a:t>
            </a:r>
          </a:p>
          <a:p>
            <a:pPr algn="just"/>
            <a:endParaRPr lang="es-ES" sz="3200" dirty="0" smtClean="0"/>
          </a:p>
          <a:p>
            <a:pPr algn="just"/>
            <a:r>
              <a:rPr lang="es-ES" b="1" dirty="0">
                <a:solidFill>
                  <a:srgbClr val="FF0000"/>
                </a:solidFill>
              </a:rPr>
              <a:t>Por tanto, se trata de una solidaridad propia que viene impuesta ex </a:t>
            </a:r>
            <a:r>
              <a:rPr lang="es-ES" b="1" dirty="0" err="1">
                <a:solidFill>
                  <a:srgbClr val="FF0000"/>
                </a:solidFill>
              </a:rPr>
              <a:t>lege</a:t>
            </a:r>
            <a:r>
              <a:rPr lang="es-ES" b="1" dirty="0">
                <a:solidFill>
                  <a:srgbClr val="FF0000"/>
                </a:solidFill>
              </a:rPr>
              <a:t>, a la que se ha de aplicar las reglas previstas para ella y en especial la previsión contenida en el art. 1974 </a:t>
            </a:r>
            <a:r>
              <a:rPr lang="es-ES" b="1" dirty="0" smtClean="0">
                <a:solidFill>
                  <a:srgbClr val="FF0000"/>
                </a:solidFill>
              </a:rPr>
              <a:t>CC</a:t>
            </a:r>
            <a:endParaRPr lang="es-ES" sz="3200" b="1" dirty="0">
              <a:solidFill>
                <a:srgbClr val="FF0000"/>
              </a:solidFill>
            </a:endParaRPr>
          </a:p>
          <a:p>
            <a:pPr algn="just"/>
            <a:r>
              <a:rPr lang="es-ES" sz="3200" dirty="0" smtClean="0"/>
              <a:t>Responsabilidad aseguradora: carácter solidario propio. La reclamación contra el causante interrumpe su prescripción.</a:t>
            </a:r>
          </a:p>
          <a:p>
            <a:pPr algn="just"/>
            <a:endParaRPr lang="es-ES" sz="3200" dirty="0"/>
          </a:p>
          <a:p>
            <a:pPr algn="just" fontAlgn="base"/>
            <a:r>
              <a:rPr lang="es-ES" b="1" dirty="0" smtClean="0"/>
              <a:t>STS 294/2022: </a:t>
            </a:r>
            <a:r>
              <a:rPr lang="es-ES" dirty="0" smtClean="0"/>
              <a:t>“No </a:t>
            </a:r>
            <a:r>
              <a:rPr lang="es-ES" dirty="0"/>
              <a:t>puede existir una responsabilidad por la mera </a:t>
            </a:r>
            <a:r>
              <a:rPr lang="es-ES" dirty="0" err="1"/>
              <a:t>asegurabilidad</a:t>
            </a:r>
            <a:r>
              <a:rPr lang="es-ES" dirty="0"/>
              <a:t>, de forma que la existencia de una póliza de seguro dé amparo a reclamaciones de daños fuera de la órbita de la ley y del contrato, como exige el art. 73 de la LCS para la operatividad de la cobertura objeto del </a:t>
            </a:r>
            <a:r>
              <a:rPr lang="es-ES" dirty="0" smtClean="0"/>
              <a:t>proceso”.</a:t>
            </a:r>
          </a:p>
          <a:p>
            <a:pPr fontAlgn="base"/>
            <a:endParaRPr lang="es-ES" dirty="0"/>
          </a:p>
          <a:p>
            <a:pPr fontAlgn="base"/>
            <a:r>
              <a:rPr lang="es-ES" dirty="0"/>
              <a:t>En consecuencia, si la responsabilidad de la aseguradora, que se exige mediante la acción directa, tiene como presupuesto la responsabilidad del asegurado, la reclamación extrajudicial o judicial a éste también interrumpe la prescripción respecto de la aseguradora, conforme a la previsión contenida en el art. 1974.I del Código Civil</a:t>
            </a:r>
            <a:r>
              <a:rPr lang="es-ES" dirty="0" smtClean="0"/>
              <a:t>.</a:t>
            </a:r>
            <a:endParaRPr lang="es-ES" sz="3200" b="1" dirty="0" smtClean="0"/>
          </a:p>
          <a:p>
            <a:pPr algn="just"/>
            <a:r>
              <a:rPr lang="es-ES" sz="3200" b="1" dirty="0" smtClean="0"/>
              <a:t>Si no existe responsabilidad del asegurado, no puede haber responsabilidad de la compañía.</a:t>
            </a:r>
            <a:endParaRPr lang="es-ES" sz="3200" b="1" dirty="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PLURALIDAD </a:t>
            </a:r>
            <a:r>
              <a:rPr lang="es-ES" b="1" dirty="0">
                <a:solidFill>
                  <a:schemeClr val="bg1"/>
                </a:solidFill>
              </a:rPr>
              <a:t>DE PARTES, SOLIDARIDAD IMPROPIA Y MASC</a:t>
            </a:r>
          </a:p>
          <a:p>
            <a:pPr algn="ctr"/>
            <a:endParaRPr lang="es-ES" b="1" dirty="0">
              <a:solidFill>
                <a:schemeClr val="bg1"/>
              </a:solidFill>
            </a:endParaRPr>
          </a:p>
        </p:txBody>
      </p:sp>
    </p:spTree>
    <p:extLst>
      <p:ext uri="{BB962C8B-B14F-4D97-AF65-F5344CB8AC3E}">
        <p14:creationId xmlns:p14="http://schemas.microsoft.com/office/powerpoint/2010/main" val="8319489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3785652"/>
          </a:xfrm>
          <a:prstGeom prst="rect">
            <a:avLst/>
          </a:prstGeom>
          <a:noFill/>
        </p:spPr>
        <p:txBody>
          <a:bodyPr wrap="square" rtlCol="0">
            <a:spAutoFit/>
          </a:bodyPr>
          <a:lstStyle/>
          <a:p>
            <a:pPr algn="just"/>
            <a:endParaRPr lang="es-ES" dirty="0" smtClean="0"/>
          </a:p>
          <a:p>
            <a:r>
              <a:rPr lang="es-ES" b="1" dirty="0" smtClean="0"/>
              <a:t>Sala </a:t>
            </a:r>
            <a:r>
              <a:rPr lang="es-ES" b="1" dirty="0"/>
              <a:t>de lo Civil</a:t>
            </a:r>
          </a:p>
          <a:p>
            <a:r>
              <a:rPr lang="es-ES" b="1" dirty="0"/>
              <a:t>Sentencia 1219/2023, de 11 de septiembre de 2023</a:t>
            </a:r>
          </a:p>
          <a:p>
            <a:pPr algn="just"/>
            <a:endParaRPr lang="es-ES" dirty="0"/>
          </a:p>
          <a:p>
            <a:pPr algn="just"/>
            <a:endParaRPr lang="es-ES" sz="2800" dirty="0" smtClean="0"/>
          </a:p>
          <a:p>
            <a:pPr algn="just"/>
            <a:r>
              <a:rPr lang="es-ES" sz="2800" dirty="0"/>
              <a:t>L</a:t>
            </a:r>
            <a:r>
              <a:rPr lang="es-ES" sz="2800" dirty="0" smtClean="0"/>
              <a:t>a interrupción de la prescripción mediante reclamación extrajudicial contra el asegurado afecta directamente a la aseguradora, puesto que ésta debe hacer honor al compromiso adquirido con su cliente de garantizarle la indemnidad patrimonial por mor de los daños causados a terceros dentro de los límites del contrato suscrito ( arts. 73 y 76 LCS)</a:t>
            </a:r>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PLURALIDAD </a:t>
            </a:r>
            <a:r>
              <a:rPr lang="es-ES" b="1" dirty="0">
                <a:solidFill>
                  <a:schemeClr val="bg1"/>
                </a:solidFill>
              </a:rPr>
              <a:t>DE PARTES, SOLIDARIDAD IMPROPIA Y MASC</a:t>
            </a:r>
          </a:p>
          <a:p>
            <a:pPr algn="ctr"/>
            <a:endParaRPr lang="es-ES" b="1" dirty="0">
              <a:solidFill>
                <a:schemeClr val="bg1"/>
              </a:solidFill>
            </a:endParaRPr>
          </a:p>
        </p:txBody>
      </p:sp>
    </p:spTree>
    <p:extLst>
      <p:ext uri="{BB962C8B-B14F-4D97-AF65-F5344CB8AC3E}">
        <p14:creationId xmlns:p14="http://schemas.microsoft.com/office/powerpoint/2010/main" val="21431100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12865" y="1011381"/>
            <a:ext cx="10833463" cy="6278642"/>
          </a:xfrm>
          <a:prstGeom prst="rect">
            <a:avLst/>
          </a:prstGeom>
          <a:noFill/>
        </p:spPr>
        <p:txBody>
          <a:bodyPr wrap="square" rtlCol="0">
            <a:spAutoFit/>
          </a:bodyPr>
          <a:lstStyle/>
          <a:p>
            <a:pPr algn="just"/>
            <a:r>
              <a:rPr lang="es-ES" b="1" dirty="0" smtClean="0"/>
              <a:t>LA RECLAMACIÓN FRENTE A LA ASEGURADORA INTERRUMPLE LA ACCIÓN CONTRA EL CAUSANTE DEL DAÑO</a:t>
            </a:r>
          </a:p>
          <a:p>
            <a:pPr algn="just"/>
            <a:endParaRPr lang="es-ES" b="1" dirty="0"/>
          </a:p>
          <a:p>
            <a:pPr algn="just"/>
            <a:r>
              <a:rPr lang="es-ES" b="1" dirty="0"/>
              <a:t>STS 1626/2022 (27‑abr‑2022</a:t>
            </a:r>
            <a:r>
              <a:rPr lang="es-ES" b="1" dirty="0" smtClean="0"/>
              <a:t>)</a:t>
            </a:r>
          </a:p>
          <a:p>
            <a:pPr algn="just"/>
            <a:r>
              <a:rPr lang="es-ES" dirty="0" smtClean="0"/>
              <a:t>:</a:t>
            </a:r>
            <a:r>
              <a:rPr lang="es-ES" dirty="0"/>
              <a:t/>
            </a:r>
            <a:br>
              <a:rPr lang="es-ES" dirty="0"/>
            </a:br>
            <a:r>
              <a:rPr lang="es-ES" dirty="0"/>
              <a:t>L</a:t>
            </a:r>
            <a:r>
              <a:rPr lang="es-ES" dirty="0" smtClean="0"/>
              <a:t>a </a:t>
            </a:r>
            <a:r>
              <a:rPr lang="es-ES" dirty="0"/>
              <a:t>prescripción </a:t>
            </a:r>
            <a:r>
              <a:rPr lang="es-ES" b="1" dirty="0"/>
              <a:t>no se interrumpe frente al causante del daño</a:t>
            </a:r>
            <a:r>
              <a:rPr lang="es-ES" dirty="0"/>
              <a:t> si la reclamación extrajudicial se dirige exclusivamente a la aseguradora. En este caso hay una solidaridad impropia entre asegurado y aseguradora, por lo que los efectos no son </a:t>
            </a:r>
            <a:r>
              <a:rPr lang="es-ES" dirty="0" err="1" smtClean="0"/>
              <a:t>recíprocoS</a:t>
            </a:r>
            <a:endParaRPr lang="es-ES" dirty="0"/>
          </a:p>
          <a:p>
            <a:pPr algn="just"/>
            <a:endParaRPr lang="es-ES" dirty="0" smtClean="0"/>
          </a:p>
          <a:p>
            <a:pPr algn="just"/>
            <a:r>
              <a:rPr lang="es-ES" b="1" dirty="0"/>
              <a:t>STS 332/2022 (27‑abr‑2022</a:t>
            </a:r>
            <a:r>
              <a:rPr lang="es-ES" b="1" dirty="0" smtClean="0"/>
              <a:t>)</a:t>
            </a:r>
            <a:r>
              <a:rPr lang="es-ES" dirty="0" smtClean="0"/>
              <a:t>:</a:t>
            </a:r>
          </a:p>
          <a:p>
            <a:pPr algn="just"/>
            <a:r>
              <a:rPr lang="es-ES" dirty="0"/>
              <a:t/>
            </a:r>
            <a:br>
              <a:rPr lang="es-ES" dirty="0"/>
            </a:br>
            <a:r>
              <a:rPr lang="es-ES" dirty="0"/>
              <a:t>Confirma que reclamar solo frente al asegurador </a:t>
            </a:r>
            <a:r>
              <a:rPr lang="es-ES" b="1" dirty="0"/>
              <a:t>no interrumpe</a:t>
            </a:r>
            <a:r>
              <a:rPr lang="es-ES" dirty="0"/>
              <a:t> la prescripción frente al </a:t>
            </a:r>
            <a:r>
              <a:rPr lang="es-ES" dirty="0" smtClean="0"/>
              <a:t>causante</a:t>
            </a:r>
          </a:p>
          <a:p>
            <a:pPr algn="just"/>
            <a:endParaRPr lang="es-ES" sz="1600" i="1" dirty="0"/>
          </a:p>
          <a:p>
            <a:pPr algn="just"/>
            <a:r>
              <a:rPr lang="es-ES" sz="1600" i="1" dirty="0"/>
              <a:t>Señala el Tribunal que, por un lado, la interrupción de </a:t>
            </a:r>
            <a:r>
              <a:rPr lang="es-ES" sz="1600" b="1" i="1" dirty="0">
                <a:solidFill>
                  <a:srgbClr val="FF0000"/>
                </a:solidFill>
              </a:rPr>
              <a:t>la prescripción mediante reclamación extrajudicial contra el asegurado afecta directamente a la aseguradora</a:t>
            </a:r>
            <a:r>
              <a:rPr lang="es-ES" sz="1600" i="1" dirty="0"/>
              <a:t>, puesto que ésta debe cumplir con el compromiso adquirido con su cliente de garantizarle la indemnidad patrimonial por mor de los daños causados a terceros dentro de los límites del contrato suscrito. Por otro lado, las </a:t>
            </a:r>
            <a:r>
              <a:rPr lang="es-ES" sz="1600" b="1" i="1" dirty="0">
                <a:solidFill>
                  <a:srgbClr val="FF0000"/>
                </a:solidFill>
              </a:rPr>
              <a:t>reclamaciones extrajudiciales practicadas, exclusivamente, contra la compañía de seguros, no producen los efectos de interrumpir la prescripción de la acción contra el asegurado dada la opción elegida por el perjudicado</a:t>
            </a:r>
            <a:r>
              <a:rPr lang="es-ES" sz="1600" i="1" dirty="0"/>
              <a:t>. </a:t>
            </a:r>
            <a:endParaRPr lang="es-ES" dirty="0"/>
          </a:p>
          <a:p>
            <a:pPr algn="just"/>
            <a:endParaRPr lang="es-ES" b="1" dirty="0" smtClean="0"/>
          </a:p>
          <a:p>
            <a:pPr algn="just"/>
            <a:r>
              <a:rPr lang="es-ES" b="1" dirty="0" smtClean="0">
                <a:solidFill>
                  <a:srgbClr val="FF0000"/>
                </a:solidFill>
              </a:rPr>
              <a:t>En </a:t>
            </a:r>
            <a:r>
              <a:rPr lang="es-ES" b="1" dirty="0">
                <a:solidFill>
                  <a:srgbClr val="FF0000"/>
                </a:solidFill>
              </a:rPr>
              <a:t>la sentencia del pleno de esta sala 503/2017, de 15 de septiembre, dijimos que no podía producir efectos </a:t>
            </a:r>
            <a:r>
              <a:rPr lang="es-ES" b="1" dirty="0" err="1">
                <a:solidFill>
                  <a:srgbClr val="FF0000"/>
                </a:solidFill>
              </a:rPr>
              <a:t>interruptivos</a:t>
            </a:r>
            <a:r>
              <a:rPr lang="es-ES" b="1" dirty="0">
                <a:solidFill>
                  <a:srgbClr val="FF0000"/>
                </a:solidFill>
              </a:rPr>
              <a:t> de la prescripción para el asegurado la reclamación extrajudicial dirigida exclusivamente frente a su </a:t>
            </a:r>
            <a:r>
              <a:rPr lang="es-ES" b="1" dirty="0" smtClean="0">
                <a:solidFill>
                  <a:srgbClr val="FF0000"/>
                </a:solidFill>
              </a:rPr>
              <a:t>aseguradora</a:t>
            </a:r>
            <a:endParaRPr lang="es-ES" sz="3200" b="1" dirty="0">
              <a:solidFill>
                <a:srgbClr val="FF0000"/>
              </a:solidFill>
            </a:endParaRPr>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PLURALIDAD </a:t>
            </a:r>
            <a:r>
              <a:rPr lang="es-ES" b="1" dirty="0">
                <a:solidFill>
                  <a:schemeClr val="bg1"/>
                </a:solidFill>
              </a:rPr>
              <a:t>DE PARTES, SOLIDARIDAD IMPROPIA Y MASC</a:t>
            </a:r>
          </a:p>
          <a:p>
            <a:pPr algn="ctr"/>
            <a:endParaRPr lang="es-ES" b="1" dirty="0">
              <a:solidFill>
                <a:schemeClr val="bg1"/>
              </a:solidFill>
            </a:endParaRPr>
          </a:p>
        </p:txBody>
      </p:sp>
    </p:spTree>
    <p:extLst>
      <p:ext uri="{BB962C8B-B14F-4D97-AF65-F5344CB8AC3E}">
        <p14:creationId xmlns:p14="http://schemas.microsoft.com/office/powerpoint/2010/main" val="38777882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12865" y="1011381"/>
            <a:ext cx="10833463" cy="7448193"/>
          </a:xfrm>
          <a:prstGeom prst="rect">
            <a:avLst/>
          </a:prstGeom>
          <a:noFill/>
        </p:spPr>
        <p:txBody>
          <a:bodyPr wrap="square" rtlCol="0">
            <a:spAutoFit/>
          </a:bodyPr>
          <a:lstStyle/>
          <a:p>
            <a:pPr algn="just"/>
            <a:endParaRPr lang="es-ES" dirty="0" smtClean="0"/>
          </a:p>
          <a:p>
            <a:pPr algn="just"/>
            <a:endParaRPr lang="es-ES" sz="2800" dirty="0" smtClean="0"/>
          </a:p>
          <a:p>
            <a:pPr algn="just"/>
            <a:r>
              <a:rPr lang="es-ES" sz="2800" dirty="0" smtClean="0"/>
              <a:t>LAS JUNTAS DE JUECES, EXIGEN DIRIGIR MASC TAMBIÉN AL CAUSANTE DEL DAÑO, ASEGURADO O PROPIETARIO, NO SIRVIENDO LA RECLAMACIÓN DEL ART. 7.1 LRCSVM, RESERVADO PARA LA COMPAÑÍA.</a:t>
            </a:r>
          </a:p>
          <a:p>
            <a:pPr algn="just"/>
            <a:endParaRPr lang="es-ES" sz="2800" dirty="0"/>
          </a:p>
          <a:p>
            <a:pPr algn="just"/>
            <a:r>
              <a:rPr lang="es-ES" dirty="0" smtClean="0">
                <a:solidFill>
                  <a:srgbClr val="FF0000"/>
                </a:solidFill>
              </a:rPr>
              <a:t>COHERENTE CON LA DIFERENTE NATURALEZA DE LAS ACCIONES Y EFECTOS INTERRUPTIVOS DE LA RECLAMACIÓN EXTRAJUDICIAL:</a:t>
            </a:r>
          </a:p>
          <a:p>
            <a:pPr algn="just"/>
            <a:endParaRPr lang="es-ES" dirty="0"/>
          </a:p>
          <a:p>
            <a:pPr algn="just"/>
            <a:r>
              <a:rPr lang="es-ES" dirty="0"/>
              <a:t>"Y en la sentencia, también de pleno, 321/2019, de 5 de junio, realizamos, recordando los hitos más relevantes de la doctrina jurisprudencial sobre la acción directa, entre otras, las siguientes declaraciones: (i) </a:t>
            </a:r>
            <a:r>
              <a:rPr lang="es-ES" b="1" dirty="0">
                <a:solidFill>
                  <a:srgbClr val="FF0000"/>
                </a:solidFill>
              </a:rPr>
              <a:t>que es una acción autónoma e independiente de la que puede tener el perjudicado frente al asegurado;</a:t>
            </a:r>
            <a:r>
              <a:rPr lang="es-ES" dirty="0"/>
              <a:t> (ii) que implica un derecho propio, sustantivo y procesal, del perjudicado frente al asegurador; (iii) y que este derecho del tercero a exigir del asegurador la obligación de indemnizar no es el mismo que el que tiene dicho tercero para exigir la indemnización del asegurado, causante del daño, lo que significa que el perjudicado tiene dos derechos a los que corresponden en el lado pasivo dos obligaciones diferentes: la del asegurado causante del daño (que nace del hecho ilícito en el ámbito extracontractual o el contractual) y la del asegurador (que también surge de ese mismo hecho ilícito, pero que presupone la existencia de un contrato de seguro y que está sometida al régimen especial del artículo 76 LCS).</a:t>
            </a:r>
          </a:p>
          <a:p>
            <a:pPr algn="just"/>
            <a:endParaRPr lang="es-ES" b="1" dirty="0" smtClean="0"/>
          </a:p>
          <a:p>
            <a:pPr algn="just"/>
            <a:endParaRPr lang="es-ES" sz="3200" b="1" dirty="0"/>
          </a:p>
          <a:p>
            <a:pPr algn="just"/>
            <a:endParaRPr lang="es-ES" dirty="0"/>
          </a:p>
          <a:p>
            <a:pPr algn="just"/>
            <a:endParaRPr lang="es-ES" dirty="0" smtClean="0"/>
          </a:p>
        </p:txBody>
      </p:sp>
      <p:sp>
        <p:nvSpPr>
          <p:cNvPr id="8" name="CuadroTexto 7"/>
          <p:cNvSpPr txBox="1"/>
          <p:nvPr/>
        </p:nvSpPr>
        <p:spPr>
          <a:xfrm>
            <a:off x="248325" y="210061"/>
            <a:ext cx="10249989" cy="646331"/>
          </a:xfrm>
          <a:prstGeom prst="rect">
            <a:avLst/>
          </a:prstGeom>
          <a:noFill/>
        </p:spPr>
        <p:txBody>
          <a:bodyPr wrap="square" rtlCol="0">
            <a:spAutoFit/>
          </a:bodyPr>
          <a:lstStyle/>
          <a:p>
            <a:pPr algn="ctr"/>
            <a:r>
              <a:rPr lang="es-ES" b="1" dirty="0" smtClean="0">
                <a:solidFill>
                  <a:schemeClr val="bg1"/>
                </a:solidFill>
              </a:rPr>
              <a:t>PLURALIDAD </a:t>
            </a:r>
            <a:r>
              <a:rPr lang="es-ES" b="1" dirty="0">
                <a:solidFill>
                  <a:schemeClr val="bg1"/>
                </a:solidFill>
              </a:rPr>
              <a:t>DE PARTES, SOLIDARIDAD IMPROPIA Y MASC</a:t>
            </a:r>
          </a:p>
          <a:p>
            <a:pPr algn="ctr"/>
            <a:endParaRPr lang="es-ES" b="1" dirty="0">
              <a:solidFill>
                <a:schemeClr val="bg1"/>
              </a:solidFill>
            </a:endParaRPr>
          </a:p>
        </p:txBody>
      </p:sp>
    </p:spTree>
    <p:extLst>
      <p:ext uri="{BB962C8B-B14F-4D97-AF65-F5344CB8AC3E}">
        <p14:creationId xmlns:p14="http://schemas.microsoft.com/office/powerpoint/2010/main" val="42713221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12865" y="1011381"/>
            <a:ext cx="10833463" cy="6401753"/>
          </a:xfrm>
          <a:prstGeom prst="rect">
            <a:avLst/>
          </a:prstGeom>
          <a:noFill/>
        </p:spPr>
        <p:txBody>
          <a:bodyPr wrap="square" rtlCol="0">
            <a:spAutoFit/>
          </a:bodyPr>
          <a:lstStyle/>
          <a:p>
            <a:pPr algn="just"/>
            <a:r>
              <a:rPr lang="es-ES" dirty="0"/>
              <a:t>El concepto rehusar del art. 394 LEC se limita a los casos de intento de negociación, por lo que se puede y debe aplicar (de oficio), sin necesidad de conculcar la confidencialidad</a:t>
            </a:r>
            <a:r>
              <a:rPr lang="es-ES" dirty="0" smtClean="0"/>
              <a:t>.</a:t>
            </a:r>
          </a:p>
          <a:p>
            <a:pPr algn="just"/>
            <a:endParaRPr lang="es-ES" dirty="0"/>
          </a:p>
          <a:p>
            <a:pPr algn="just"/>
            <a:r>
              <a:rPr lang="es-ES" dirty="0"/>
              <a:t>Rehusar significa rechazar expresamente o de forma presunta una propuesta inicial de negociación, citación o reclamación, sin justa causa</a:t>
            </a:r>
            <a:r>
              <a:rPr lang="es-ES" dirty="0" smtClean="0"/>
              <a:t>.</a:t>
            </a:r>
          </a:p>
          <a:p>
            <a:pPr algn="just"/>
            <a:endParaRPr lang="es-ES" dirty="0"/>
          </a:p>
          <a:p>
            <a:pPr algn="just"/>
            <a:r>
              <a:rPr lang="es-ES" dirty="0"/>
              <a:t>La justa causa, para ser tal, deberá contener una explicación jurídica y fáctica de los motivos razonables para no negociar</a:t>
            </a:r>
            <a:r>
              <a:rPr lang="es-ES" dirty="0" smtClean="0"/>
              <a:t>.</a:t>
            </a:r>
          </a:p>
          <a:p>
            <a:pPr algn="just"/>
            <a:endParaRPr lang="es-ES" dirty="0"/>
          </a:p>
          <a:p>
            <a:pPr algn="just"/>
            <a:r>
              <a:rPr lang="es-ES" dirty="0"/>
              <a:t>El concepto rehusar se aplica a todos los MASC, menos la oferta vinculante, que no conlleva negociación.</a:t>
            </a:r>
          </a:p>
          <a:p>
            <a:pPr algn="just"/>
            <a:endParaRPr lang="es-ES" dirty="0" smtClean="0"/>
          </a:p>
          <a:p>
            <a:pPr algn="just"/>
            <a:r>
              <a:rPr lang="es-ES" dirty="0"/>
              <a:t>El concepto de rehusar también se aplica a la reclamación extrajudicial de consumo de la DA 7ª, pues aunque no encaje en el concepto de participar en un MASC, no deja de ser un MASC privilegiado por la posición jurídica y social del litigante que haría injusto e ilógico despojarle de la regla del art. 394 LEC, lo que servirá también para obligar a las empresas a contestar a las reclamaciones con cierto efecto disuasorio. </a:t>
            </a:r>
            <a:endParaRPr lang="es-ES" dirty="0" smtClean="0"/>
          </a:p>
          <a:p>
            <a:pPr algn="just"/>
            <a:endParaRPr lang="es-ES" dirty="0"/>
          </a:p>
          <a:p>
            <a:pPr algn="just"/>
            <a:r>
              <a:rPr lang="es-ES" dirty="0"/>
              <a:t>En caso de rehusar la participación en un MASC de forma expresa, no existirá negociación, y podrá aportarse la respuesta negativa al Tribunal junto con la demanda.</a:t>
            </a:r>
          </a:p>
          <a:p>
            <a:pPr algn="just"/>
            <a:endParaRPr lang="es-ES" b="1" dirty="0" smtClean="0"/>
          </a:p>
          <a:p>
            <a:pPr algn="just"/>
            <a:endParaRPr lang="es-ES" sz="3200" b="1" dirty="0"/>
          </a:p>
          <a:p>
            <a:pPr algn="just"/>
            <a:endParaRPr lang="es-ES" dirty="0"/>
          </a:p>
          <a:p>
            <a:pPr algn="just"/>
            <a:endParaRPr lang="es-ES" dirty="0" smtClean="0"/>
          </a:p>
        </p:txBody>
      </p:sp>
      <p:sp>
        <p:nvSpPr>
          <p:cNvPr id="8" name="CuadroTexto 7"/>
          <p:cNvSpPr txBox="1"/>
          <p:nvPr/>
        </p:nvSpPr>
        <p:spPr>
          <a:xfrm>
            <a:off x="704601" y="77058"/>
            <a:ext cx="10249989" cy="1200329"/>
          </a:xfrm>
          <a:prstGeom prst="rect">
            <a:avLst/>
          </a:prstGeom>
          <a:noFill/>
        </p:spPr>
        <p:txBody>
          <a:bodyPr wrap="square" rtlCol="0">
            <a:spAutoFit/>
          </a:bodyPr>
          <a:lstStyle/>
          <a:p>
            <a:pPr algn="ctr"/>
            <a:r>
              <a:rPr lang="es-ES" b="1" dirty="0" smtClean="0">
                <a:solidFill>
                  <a:schemeClr val="bg1"/>
                </a:solidFill>
              </a:rPr>
              <a:t>APLICACIÓN </a:t>
            </a:r>
            <a:r>
              <a:rPr lang="es-ES" b="1" dirty="0">
                <a:solidFill>
                  <a:schemeClr val="bg1"/>
                </a:solidFill>
              </a:rPr>
              <a:t>DEL CONCEPTO REHUSAR DEL ART. 394 LEC A LAS RECLAMACIONES, OFERTAS Y RESPUESTAS DEL ART. 7 LRCSCVM</a:t>
            </a:r>
          </a:p>
          <a:p>
            <a:pPr algn="ctr"/>
            <a:endParaRPr lang="es-ES" b="1" dirty="0">
              <a:solidFill>
                <a:schemeClr val="bg1"/>
              </a:solidFill>
            </a:endParaRPr>
          </a:p>
          <a:p>
            <a:pPr algn="ctr"/>
            <a:endParaRPr lang="es-ES" b="1" dirty="0">
              <a:solidFill>
                <a:schemeClr val="bg1"/>
              </a:solidFill>
            </a:endParaRPr>
          </a:p>
        </p:txBody>
      </p:sp>
    </p:spTree>
    <p:extLst>
      <p:ext uri="{BB962C8B-B14F-4D97-AF65-F5344CB8AC3E}">
        <p14:creationId xmlns:p14="http://schemas.microsoft.com/office/powerpoint/2010/main" val="2067541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9787295"/>
          </a:xfrm>
          <a:prstGeom prst="rect">
            <a:avLst/>
          </a:prstGeom>
          <a:noFill/>
        </p:spPr>
        <p:txBody>
          <a:bodyPr wrap="square" rtlCol="0">
            <a:spAutoFit/>
          </a:bodyPr>
          <a:lstStyle/>
          <a:p>
            <a:r>
              <a:rPr lang="es-ES" b="1" dirty="0" smtClean="0">
                <a:solidFill>
                  <a:srgbClr val="FF0000"/>
                </a:solidFill>
              </a:rPr>
              <a:t>ACUERDO JUECES VALENCIA 31 MARZO 2025</a:t>
            </a:r>
          </a:p>
          <a:p>
            <a:endParaRPr lang="es-ES" b="1" dirty="0" smtClean="0"/>
          </a:p>
          <a:p>
            <a:endParaRPr lang="es-ES" dirty="0"/>
          </a:p>
          <a:p>
            <a:pPr algn="just"/>
            <a:r>
              <a:rPr lang="es-ES" dirty="0" smtClean="0"/>
              <a:t>7</a:t>
            </a:r>
            <a:r>
              <a:rPr lang="es-ES" dirty="0"/>
              <a:t>.- La reclamación del artículo 7 de la Ley sobre Responsabilidad Civil y Seguro en la Circulación de Vehículos a Motor tendrá la consideración de MASC, siempre que la demanda se interponga en el plazo de un año. Vencido dicho plazo será necesario que la parte actora acredite haber realizado nueva reclamación. Asimismo, en caso de demandarse, junto a la aseguradora, al propietario, conductor o asegurado, será necesario la acreditación de haber acudido a un MASC respecto de </a:t>
            </a:r>
            <a:r>
              <a:rPr lang="es-ES" dirty="0" smtClean="0"/>
              <a:t>ellos</a:t>
            </a:r>
          </a:p>
          <a:p>
            <a:pPr algn="just"/>
            <a:endParaRPr lang="es-ES" dirty="0" smtClean="0"/>
          </a:p>
          <a:p>
            <a:pPr algn="just"/>
            <a:endParaRPr lang="es-ES" dirty="0">
              <a:solidFill>
                <a:srgbClr val="FF0000"/>
              </a:solidFill>
            </a:endParaRPr>
          </a:p>
          <a:p>
            <a:pPr algn="just"/>
            <a:r>
              <a:rPr lang="es-ES" b="1" dirty="0" smtClean="0">
                <a:solidFill>
                  <a:srgbClr val="FF0000"/>
                </a:solidFill>
              </a:rPr>
              <a:t>ACUERDO JUNTA JUECES BARCELONA 8 DE ABRIL DE 2025</a:t>
            </a:r>
          </a:p>
          <a:p>
            <a:pPr algn="just"/>
            <a:endParaRPr lang="es-ES" b="1" dirty="0" smtClean="0">
              <a:solidFill>
                <a:srgbClr val="FF0000"/>
              </a:solidFill>
            </a:endParaRPr>
          </a:p>
          <a:p>
            <a:pPr algn="just"/>
            <a:endParaRPr lang="es-ES" b="1" dirty="0">
              <a:solidFill>
                <a:srgbClr val="FF0000"/>
              </a:solidFill>
            </a:endParaRPr>
          </a:p>
          <a:p>
            <a:pPr algn="just"/>
            <a:r>
              <a:rPr lang="es-ES" b="1" dirty="0" smtClean="0">
                <a:solidFill>
                  <a:srgbClr val="FF0000"/>
                </a:solidFill>
              </a:rPr>
              <a:t>ACUERDO JUNTA JUECES ARRECIFE DE 4 DE ABRIL DE 2025</a:t>
            </a:r>
          </a:p>
          <a:p>
            <a:pPr algn="just"/>
            <a:endParaRPr lang="es-ES" b="1" dirty="0" smtClean="0">
              <a:solidFill>
                <a:srgbClr val="FF0000"/>
              </a:solidFill>
            </a:endParaRPr>
          </a:p>
          <a:p>
            <a:pPr algn="just"/>
            <a:endParaRPr lang="es-ES" b="1" dirty="0"/>
          </a:p>
          <a:p>
            <a:pPr algn="just"/>
            <a:r>
              <a:rPr lang="es-ES" dirty="0" smtClean="0"/>
              <a:t>La </a:t>
            </a:r>
            <a:r>
              <a:rPr lang="es-ES" dirty="0"/>
              <a:t>reclamación previa que establece el artículo 7 de la Ley sobre Responsabilidad Civil y Seguro en la Circulación de Vehículos a Motor tendrá la consideración de MASC a los efectos de la LO 1/25.</a:t>
            </a:r>
            <a:endParaRPr lang="es-ES" b="1" dirty="0" smtClean="0"/>
          </a:p>
          <a:p>
            <a:pPr algn="just"/>
            <a:endParaRPr lang="es-ES" dirty="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79416" y="176811"/>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6732533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12865" y="1011381"/>
            <a:ext cx="10833463" cy="4739759"/>
          </a:xfrm>
          <a:prstGeom prst="rect">
            <a:avLst/>
          </a:prstGeom>
          <a:noFill/>
        </p:spPr>
        <p:txBody>
          <a:bodyPr wrap="square" rtlCol="0">
            <a:spAutoFit/>
          </a:bodyPr>
          <a:lstStyle/>
          <a:p>
            <a:pPr algn="just"/>
            <a:r>
              <a:rPr lang="es-ES" dirty="0" smtClean="0"/>
              <a:t>EXCEPCIÓN A LA EXCEPCIÓN DEL VENCIMIENTO OBJETIVO DEL ART. 394 LEC:</a:t>
            </a:r>
          </a:p>
          <a:p>
            <a:pPr algn="just"/>
            <a:endParaRPr lang="es-ES" b="1" dirty="0"/>
          </a:p>
          <a:p>
            <a:pPr algn="just"/>
            <a:r>
              <a:rPr lang="es-ES" b="1" dirty="0" smtClean="0"/>
              <a:t>ABUSO SERVICIO PÚBLICO DE JUSTICIA</a:t>
            </a:r>
          </a:p>
          <a:p>
            <a:pPr algn="just"/>
            <a:endParaRPr lang="es-ES" b="1" dirty="0"/>
          </a:p>
          <a:p>
            <a:pPr algn="just"/>
            <a:r>
              <a:rPr lang="es-ES" dirty="0"/>
              <a:t>4. Si la parte requerida para iniciar una actividad negociadora previa tendente a evitar el proceso judicial hubiese rehusado intervenir en la misma, la parte requirente quedará exenta de la condena en costas, salvo que se aprecie un abuso del servicio público de </a:t>
            </a:r>
            <a:r>
              <a:rPr lang="es-ES" dirty="0" smtClean="0"/>
              <a:t>Justicia</a:t>
            </a:r>
          </a:p>
          <a:p>
            <a:pPr algn="just"/>
            <a:endParaRPr lang="es-ES" b="1" dirty="0"/>
          </a:p>
          <a:p>
            <a:pPr algn="just"/>
            <a:endParaRPr lang="es-ES" b="1" dirty="0" smtClean="0"/>
          </a:p>
          <a:p>
            <a:pPr algn="just"/>
            <a:r>
              <a:rPr lang="es-ES" b="1" dirty="0" smtClean="0"/>
              <a:t>¿PUEDE APLICARSE EL CONCEPTO REHUSAR A NO EMITIR OFERTA?</a:t>
            </a:r>
          </a:p>
          <a:p>
            <a:pPr algn="just"/>
            <a:endParaRPr lang="es-ES" b="1" dirty="0"/>
          </a:p>
          <a:p>
            <a:pPr algn="just"/>
            <a:r>
              <a:rPr lang="es-ES" b="1" dirty="0" smtClean="0"/>
              <a:t>¿FALTA ASISTENCIA REVISIÓN MÉDICA ASEGURADO?</a:t>
            </a:r>
          </a:p>
          <a:p>
            <a:pPr algn="just"/>
            <a:endParaRPr lang="es-ES" b="1" dirty="0" smtClean="0"/>
          </a:p>
          <a:p>
            <a:pPr algn="just"/>
            <a:endParaRPr lang="es-ES" sz="3200" b="1" dirty="0"/>
          </a:p>
          <a:p>
            <a:pPr algn="just"/>
            <a:endParaRPr lang="es-ES" dirty="0"/>
          </a:p>
          <a:p>
            <a:pPr algn="just"/>
            <a:endParaRPr lang="es-ES" dirty="0" smtClean="0"/>
          </a:p>
        </p:txBody>
      </p:sp>
      <p:sp>
        <p:nvSpPr>
          <p:cNvPr id="8" name="CuadroTexto 7"/>
          <p:cNvSpPr txBox="1"/>
          <p:nvPr/>
        </p:nvSpPr>
        <p:spPr>
          <a:xfrm>
            <a:off x="704601" y="77058"/>
            <a:ext cx="10249989" cy="1200329"/>
          </a:xfrm>
          <a:prstGeom prst="rect">
            <a:avLst/>
          </a:prstGeom>
          <a:noFill/>
        </p:spPr>
        <p:txBody>
          <a:bodyPr wrap="square" rtlCol="0">
            <a:spAutoFit/>
          </a:bodyPr>
          <a:lstStyle/>
          <a:p>
            <a:pPr algn="ctr"/>
            <a:r>
              <a:rPr lang="es-ES" b="1" dirty="0" smtClean="0">
                <a:solidFill>
                  <a:schemeClr val="bg1"/>
                </a:solidFill>
              </a:rPr>
              <a:t>APLICACIÓN </a:t>
            </a:r>
            <a:r>
              <a:rPr lang="es-ES" b="1" dirty="0">
                <a:solidFill>
                  <a:schemeClr val="bg1"/>
                </a:solidFill>
              </a:rPr>
              <a:t>DEL CONCEPTO REHUSAR DEL ART. 394 LEC A LAS RECLAMACIONES, OFERTAS Y RESPUESTAS DEL ART. 7 LRCSCVM</a:t>
            </a:r>
          </a:p>
          <a:p>
            <a:pPr algn="ctr"/>
            <a:endParaRPr lang="es-ES" b="1" dirty="0">
              <a:solidFill>
                <a:schemeClr val="bg1"/>
              </a:solidFill>
            </a:endParaRPr>
          </a:p>
          <a:p>
            <a:pPr algn="ctr"/>
            <a:endParaRPr lang="es-ES" b="1" dirty="0">
              <a:solidFill>
                <a:schemeClr val="bg1"/>
              </a:solidFill>
            </a:endParaRPr>
          </a:p>
        </p:txBody>
      </p:sp>
    </p:spTree>
    <p:extLst>
      <p:ext uri="{BB962C8B-B14F-4D97-AF65-F5344CB8AC3E}">
        <p14:creationId xmlns:p14="http://schemas.microsoft.com/office/powerpoint/2010/main" val="34311788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12865" y="1011381"/>
            <a:ext cx="10833463" cy="4462760"/>
          </a:xfrm>
          <a:prstGeom prst="rect">
            <a:avLst/>
          </a:prstGeom>
          <a:noFill/>
        </p:spPr>
        <p:txBody>
          <a:bodyPr wrap="square" rtlCol="0">
            <a:spAutoFit/>
          </a:bodyPr>
          <a:lstStyle/>
          <a:p>
            <a:pPr algn="just"/>
            <a:r>
              <a:rPr lang="es-ES" b="1" dirty="0" smtClean="0"/>
              <a:t>EXCEPCIÓN A LA EXCEPCIÓN DEL VENCIMIENTO OBJETIVO DEL ART. 394 LEC</a:t>
            </a:r>
          </a:p>
          <a:p>
            <a:pPr algn="just"/>
            <a:endParaRPr lang="es-ES" b="1" dirty="0"/>
          </a:p>
          <a:p>
            <a:pPr algn="just"/>
            <a:r>
              <a:rPr lang="es-ES" dirty="0"/>
              <a:t>Dentro del concepto de mala fe debe integrarse tanto rehusar participar en un MASC (esto es, rechazar expresa o tácitamente iniciar negociaciones), como participar en éste y no alcanzar un acuerdo (no solamente rechazarlo), para posteriormente, allanarse antes de contestar. De lo contrario se incentivarán respuestas espurias a la propuesta de negociación para luego proseguir la negociación o mantenerla sin fundamento o con una posición pasiva o tendenciosa, con la certeza de que se habrá esquivado una eventual condena en costas en caso de allanamiento, al no haberse rehusado participar en el MASC.</a:t>
            </a:r>
          </a:p>
          <a:p>
            <a:r>
              <a:rPr lang="es-ES" dirty="0"/>
              <a:t> </a:t>
            </a:r>
          </a:p>
          <a:p>
            <a:r>
              <a:rPr lang="es-ES" dirty="0"/>
              <a:t>Por tanto, habrá condena en costas en todo allanamiento anterior  a la contestación en un  proceso con MASC previo preceptivo, sea cual fuere el resultado del mismo, salvando el caso del art. 264.4.4º LEC.</a:t>
            </a:r>
          </a:p>
          <a:p>
            <a:pPr algn="just"/>
            <a:endParaRPr lang="es-ES" b="1" dirty="0" smtClean="0"/>
          </a:p>
          <a:p>
            <a:pPr algn="just"/>
            <a:endParaRPr lang="es-ES" sz="3200" b="1" dirty="0"/>
          </a:p>
          <a:p>
            <a:pPr algn="just"/>
            <a:endParaRPr lang="es-ES" dirty="0"/>
          </a:p>
          <a:p>
            <a:pPr algn="just"/>
            <a:endParaRPr lang="es-ES" dirty="0" smtClean="0"/>
          </a:p>
        </p:txBody>
      </p:sp>
      <p:sp>
        <p:nvSpPr>
          <p:cNvPr id="8" name="CuadroTexto 7"/>
          <p:cNvSpPr txBox="1"/>
          <p:nvPr/>
        </p:nvSpPr>
        <p:spPr>
          <a:xfrm>
            <a:off x="704601" y="77058"/>
            <a:ext cx="10249989" cy="646331"/>
          </a:xfrm>
          <a:prstGeom prst="rect">
            <a:avLst/>
          </a:prstGeom>
          <a:noFill/>
        </p:spPr>
        <p:txBody>
          <a:bodyPr wrap="square" rtlCol="0">
            <a:spAutoFit/>
          </a:bodyPr>
          <a:lstStyle/>
          <a:p>
            <a:pPr algn="ctr"/>
            <a:r>
              <a:rPr lang="es-ES" b="1" dirty="0" smtClean="0">
                <a:solidFill>
                  <a:schemeClr val="bg1"/>
                </a:solidFill>
              </a:rPr>
              <a:t>ALLANAMIENTO ANTES DE CONTESTAR</a:t>
            </a:r>
            <a:endParaRPr lang="es-ES" b="1" dirty="0">
              <a:solidFill>
                <a:schemeClr val="bg1"/>
              </a:solidFill>
            </a:endParaRPr>
          </a:p>
          <a:p>
            <a:pPr algn="ctr"/>
            <a:endParaRPr lang="es-ES" b="1" dirty="0">
              <a:solidFill>
                <a:schemeClr val="bg1"/>
              </a:solidFill>
            </a:endParaRPr>
          </a:p>
        </p:txBody>
      </p:sp>
    </p:spTree>
    <p:extLst>
      <p:ext uri="{BB962C8B-B14F-4D97-AF65-F5344CB8AC3E}">
        <p14:creationId xmlns:p14="http://schemas.microsoft.com/office/powerpoint/2010/main" val="40998006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12865" y="1011381"/>
            <a:ext cx="10833463" cy="6955750"/>
          </a:xfrm>
          <a:prstGeom prst="rect">
            <a:avLst/>
          </a:prstGeom>
          <a:noFill/>
        </p:spPr>
        <p:txBody>
          <a:bodyPr wrap="square" rtlCol="0">
            <a:spAutoFit/>
          </a:bodyPr>
          <a:lstStyle/>
          <a:p>
            <a:pPr algn="just"/>
            <a:r>
              <a:rPr lang="es-ES" dirty="0" smtClean="0"/>
              <a:t>Se pretende </a:t>
            </a:r>
            <a:r>
              <a:rPr lang="es-ES" dirty="0"/>
              <a:t>evitar la judicialización de conflictos en que el requerido está ofreciendo algo similar a lo solicitado por el actor, provocando éste innecesariamente el pleito (v.gr., empresas de consumo que rechazan un acuerdo extrajudicial para instrumentalizar las costas); en rigor tendría derecho a lo solicitado, pero dada la carencia de medios de la justicia (como de los hospitales), ésta debe reservarse para casos necesarios, debiendo el actor conformarse con lo ofrecido o abonara el coste de abogado y procurador sin derecho a resarcimiento a modo de </a:t>
            </a:r>
            <a:r>
              <a:rPr lang="es-ES" dirty="0" smtClean="0"/>
              <a:t>penalización.</a:t>
            </a:r>
          </a:p>
          <a:p>
            <a:pPr algn="just"/>
            <a:endParaRPr lang="es-ES" dirty="0" smtClean="0"/>
          </a:p>
          <a:p>
            <a:pPr algn="just"/>
            <a:endParaRPr lang="es-ES" b="1" dirty="0"/>
          </a:p>
          <a:p>
            <a:pPr algn="just"/>
            <a:r>
              <a:rPr lang="es-ES" dirty="0"/>
              <a:t>La facultad de exoneración presupone en términos subjetivos una previa condena en costas contra el promotor de aquélla y, en términos objetivos, la propia condena en costas, lo que implica determinar el sujeto procesal titular de dicha facultad, en el sentido de si cabe ser instada por cualquiera de las partes o sólo por la demandada</a:t>
            </a:r>
            <a:r>
              <a:rPr lang="es-ES" dirty="0" smtClean="0"/>
              <a:t>.</a:t>
            </a:r>
          </a:p>
          <a:p>
            <a:pPr algn="just"/>
            <a:endParaRPr lang="es-ES" dirty="0"/>
          </a:p>
          <a:p>
            <a:pPr algn="just"/>
            <a:endParaRPr lang="es-ES" dirty="0"/>
          </a:p>
          <a:p>
            <a:pPr algn="just"/>
            <a:r>
              <a:rPr lang="es-ES" dirty="0"/>
              <a:t>De la lectura del art. 245.5 LEC se desprende que esta facultad sólo podrá ejercitarla el demandado (descartando la aplicación de los MASC a la reconvención), pues su invocación presupone la estimación de la pretensión, y que dicha estimación sea sustancialmente coincidente con la ofrecida por la demandada condenada.</a:t>
            </a:r>
          </a:p>
          <a:p>
            <a:pPr algn="just"/>
            <a:endParaRPr lang="es-ES" b="1" dirty="0" smtClean="0"/>
          </a:p>
          <a:p>
            <a:pPr algn="just"/>
            <a:r>
              <a:rPr lang="es-ES" dirty="0"/>
              <a:t>Es decir, en términos gráficos el escenario es el siguiente: A propone un acuerdo a B de 1000 euros (mediante cualquier tipo de MASC), B se muestra conforme en 500, y hace una contrapuesta a </a:t>
            </a:r>
            <a:r>
              <a:rPr lang="es-ES" dirty="0" err="1"/>
              <a:t>A</a:t>
            </a:r>
            <a:r>
              <a:rPr lang="es-ES" dirty="0"/>
              <a:t>. A rechaza, acude a la justicia y el Tribunal concede 600. </a:t>
            </a:r>
          </a:p>
          <a:p>
            <a:pPr algn="just"/>
            <a:endParaRPr lang="es-ES" b="1" dirty="0" smtClean="0"/>
          </a:p>
          <a:p>
            <a:pPr algn="just"/>
            <a:endParaRPr lang="es-ES" sz="3200" b="1" dirty="0"/>
          </a:p>
          <a:p>
            <a:pPr algn="just"/>
            <a:endParaRPr lang="es-ES" dirty="0"/>
          </a:p>
          <a:p>
            <a:pPr algn="just"/>
            <a:endParaRPr lang="es-ES" dirty="0" smtClean="0"/>
          </a:p>
        </p:txBody>
      </p:sp>
      <p:sp>
        <p:nvSpPr>
          <p:cNvPr id="8" name="CuadroTexto 7"/>
          <p:cNvSpPr txBox="1"/>
          <p:nvPr/>
        </p:nvSpPr>
        <p:spPr>
          <a:xfrm>
            <a:off x="704601" y="77058"/>
            <a:ext cx="10249989" cy="369332"/>
          </a:xfrm>
          <a:prstGeom prst="rect">
            <a:avLst/>
          </a:prstGeom>
          <a:noFill/>
        </p:spPr>
        <p:txBody>
          <a:bodyPr wrap="square" rtlCol="0">
            <a:spAutoFit/>
          </a:bodyPr>
          <a:lstStyle/>
          <a:p>
            <a:pPr algn="ctr"/>
            <a:r>
              <a:rPr lang="es-ES" b="1" dirty="0" smtClean="0">
                <a:solidFill>
                  <a:schemeClr val="bg1"/>
                </a:solidFill>
              </a:rPr>
              <a:t>REDUCCIÓN/EXONERACCIÓN</a:t>
            </a:r>
            <a:endParaRPr lang="es-ES" b="1" dirty="0">
              <a:solidFill>
                <a:schemeClr val="bg1"/>
              </a:solidFill>
            </a:endParaRPr>
          </a:p>
        </p:txBody>
      </p:sp>
    </p:spTree>
    <p:extLst>
      <p:ext uri="{BB962C8B-B14F-4D97-AF65-F5344CB8AC3E}">
        <p14:creationId xmlns:p14="http://schemas.microsoft.com/office/powerpoint/2010/main" val="15497631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12865" y="1011381"/>
            <a:ext cx="10833463" cy="5293757"/>
          </a:xfrm>
          <a:prstGeom prst="rect">
            <a:avLst/>
          </a:prstGeom>
          <a:noFill/>
        </p:spPr>
        <p:txBody>
          <a:bodyPr wrap="square" rtlCol="0">
            <a:spAutoFit/>
          </a:bodyPr>
          <a:lstStyle/>
          <a:p>
            <a:pPr algn="just"/>
            <a:r>
              <a:rPr lang="es-ES" dirty="0" smtClean="0"/>
              <a:t>Debe </a:t>
            </a:r>
            <a:r>
              <a:rPr lang="es-ES" dirty="0"/>
              <a:t>concebirse dicho abuso como la actuación de quien, pudiendo haber solventado en fase extrajudicial la controversia dada la voluntad de la otra parte en hacerlo, y sin existir justa causa, hubiere acudido a la vía jurisdiccional o provocado el pleito</a:t>
            </a:r>
            <a:r>
              <a:rPr lang="es-ES" dirty="0" smtClean="0"/>
              <a:t>.</a:t>
            </a:r>
          </a:p>
          <a:p>
            <a:pPr algn="just"/>
            <a:endParaRPr lang="es-ES" b="1" dirty="0"/>
          </a:p>
          <a:p>
            <a:pPr algn="just"/>
            <a:r>
              <a:rPr lang="es-ES" dirty="0"/>
              <a:t>ATS de 16 de junio de 2021, “</a:t>
            </a:r>
            <a:r>
              <a:rPr lang="es-ES" i="1" dirty="0"/>
              <a:t>concurre este abuso o ejercicio desleal cuando se actúa o bien de forma dolosa o bien con manifiesta negligencia, por no haberse asegurado el alcance de la acción ejercitada, lo que significa que la intención de dañar no existirá cuando sin traspasar los límites de la equidad y buena fe se pone en marcha el mecanismo judicial con sus consecuencias ejecutivas para hacer valer una atribución que el actor estima corresponderle salvo, claro está, que el Tribunal sentenciador declare su culpabilidad estimando la </a:t>
            </a:r>
            <a:r>
              <a:rPr lang="es-ES" b="1" i="1" dirty="0">
                <a:solidFill>
                  <a:srgbClr val="FF0000"/>
                </a:solidFill>
              </a:rPr>
              <a:t>inexistencia de justa causa </a:t>
            </a:r>
            <a:r>
              <a:rPr lang="es-ES" b="1" i="1" dirty="0" err="1">
                <a:solidFill>
                  <a:srgbClr val="FF0000"/>
                </a:solidFill>
              </a:rPr>
              <a:t>litigantis</a:t>
            </a:r>
            <a:r>
              <a:rPr lang="es-ES" b="1" i="1" dirty="0" smtClean="0">
                <a:solidFill>
                  <a:srgbClr val="FF0000"/>
                </a:solidFill>
              </a:rPr>
              <a:t>”.</a:t>
            </a:r>
          </a:p>
          <a:p>
            <a:pPr algn="just"/>
            <a:endParaRPr lang="es-ES" b="1" i="1" dirty="0">
              <a:solidFill>
                <a:srgbClr val="FF0000"/>
              </a:solidFill>
            </a:endParaRPr>
          </a:p>
          <a:p>
            <a:pPr algn="just"/>
            <a:r>
              <a:rPr lang="es-ES" b="1" i="1" dirty="0" smtClean="0">
                <a:solidFill>
                  <a:srgbClr val="FF0000"/>
                </a:solidFill>
              </a:rPr>
              <a:t>CAUSA INJUSTIFICADA PARA LITIGAR: ACTOR</a:t>
            </a:r>
          </a:p>
          <a:p>
            <a:pPr algn="just"/>
            <a:endParaRPr lang="es-ES" b="1" i="1" dirty="0">
              <a:solidFill>
                <a:srgbClr val="FF0000"/>
              </a:solidFill>
            </a:endParaRPr>
          </a:p>
          <a:p>
            <a:pPr algn="just"/>
            <a:r>
              <a:rPr lang="es-ES" b="1" i="1" dirty="0" smtClean="0">
                <a:solidFill>
                  <a:srgbClr val="FF0000"/>
                </a:solidFill>
              </a:rPr>
              <a:t>PROVOCAR EL PLEITO NO OFRECIENDO UNA SOLUCIÓN EXTRAJUDICIAL EN MATERIAS CON DOCTRINA REITERADA</a:t>
            </a:r>
            <a:endParaRPr lang="es-ES" b="1" dirty="0" smtClean="0">
              <a:solidFill>
                <a:srgbClr val="FF0000"/>
              </a:solidFill>
            </a:endParaRPr>
          </a:p>
          <a:p>
            <a:pPr algn="just"/>
            <a:endParaRPr lang="es-ES" sz="3200" b="1" dirty="0"/>
          </a:p>
          <a:p>
            <a:pPr algn="just"/>
            <a:endParaRPr lang="es-ES" dirty="0"/>
          </a:p>
          <a:p>
            <a:pPr algn="just"/>
            <a:endParaRPr lang="es-ES" dirty="0" smtClean="0"/>
          </a:p>
        </p:txBody>
      </p:sp>
      <p:sp>
        <p:nvSpPr>
          <p:cNvPr id="8" name="CuadroTexto 7"/>
          <p:cNvSpPr txBox="1"/>
          <p:nvPr/>
        </p:nvSpPr>
        <p:spPr>
          <a:xfrm>
            <a:off x="704601" y="77058"/>
            <a:ext cx="10249989" cy="646331"/>
          </a:xfrm>
          <a:prstGeom prst="rect">
            <a:avLst/>
          </a:prstGeom>
          <a:noFill/>
        </p:spPr>
        <p:txBody>
          <a:bodyPr wrap="square" rtlCol="0">
            <a:spAutoFit/>
          </a:bodyPr>
          <a:lstStyle/>
          <a:p>
            <a:pPr algn="ctr"/>
            <a:r>
              <a:rPr lang="es-ES" b="1" dirty="0" smtClean="0">
                <a:solidFill>
                  <a:schemeClr val="bg1"/>
                </a:solidFill>
              </a:rPr>
              <a:t>	ABUSO SERVICO DE JUSTICIA</a:t>
            </a:r>
          </a:p>
          <a:p>
            <a:pPr algn="ctr"/>
            <a:endParaRPr lang="es-ES" b="1" dirty="0">
              <a:solidFill>
                <a:schemeClr val="bg1"/>
              </a:solidFill>
            </a:endParaRPr>
          </a:p>
        </p:txBody>
      </p:sp>
    </p:spTree>
    <p:extLst>
      <p:ext uri="{BB962C8B-B14F-4D97-AF65-F5344CB8AC3E}">
        <p14:creationId xmlns:p14="http://schemas.microsoft.com/office/powerpoint/2010/main" val="32569696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12865" y="1011381"/>
            <a:ext cx="10833463" cy="5724644"/>
          </a:xfrm>
          <a:prstGeom prst="rect">
            <a:avLst/>
          </a:prstGeom>
          <a:noFill/>
        </p:spPr>
        <p:txBody>
          <a:bodyPr wrap="square" rtlCol="0">
            <a:spAutoFit/>
          </a:bodyPr>
          <a:lstStyle/>
          <a:p>
            <a:pPr algn="just"/>
            <a:endParaRPr lang="es-ES" dirty="0"/>
          </a:p>
          <a:p>
            <a:pPr algn="just"/>
            <a:endParaRPr lang="es-ES" sz="2800" dirty="0" smtClean="0"/>
          </a:p>
          <a:p>
            <a:pPr algn="just"/>
            <a:r>
              <a:rPr lang="es-ES" sz="2800" dirty="0" smtClean="0"/>
              <a:t>Para </a:t>
            </a:r>
            <a:r>
              <a:rPr lang="es-ES" sz="2800" dirty="0"/>
              <a:t>apreciar el abuso del derecho es precisa la concurrencia de los siguientes requisitos: a) el uso de un derecho objetivo y externamente legal; b) daño a un interés, no protegido por una específica prerrogativa jurídica, y c) la inmoralidad o </a:t>
            </a:r>
            <a:r>
              <a:rPr lang="es-ES" sz="2800" dirty="0" err="1"/>
              <a:t>antisocialidad</a:t>
            </a:r>
            <a:r>
              <a:rPr lang="es-ES" sz="2800" dirty="0"/>
              <a:t> de ese daño, manifestada en forma subjetiva (ejercicio del derecho con intención de dañar, con </a:t>
            </a:r>
            <a:r>
              <a:rPr lang="es-ES" sz="2800" i="1" dirty="0"/>
              <a:t>animus </a:t>
            </a:r>
            <a:r>
              <a:rPr lang="es-ES" sz="2800" i="1" dirty="0" err="1"/>
              <a:t>nocendi</a:t>
            </a:r>
            <a:r>
              <a:rPr lang="es-ES" sz="2800" dirty="0"/>
              <a:t>), o en forma objetiva (ejercicio anormal del derecho, de modo contrario a los fines económico-sociales del mismo) ya que, en otro caso, rige la regla </a:t>
            </a:r>
            <a:r>
              <a:rPr lang="es-ES" sz="2800" i="1" dirty="0" err="1"/>
              <a:t>qui</a:t>
            </a:r>
            <a:r>
              <a:rPr lang="es-ES" sz="2800" i="1" dirty="0"/>
              <a:t> iure </a:t>
            </a:r>
            <a:r>
              <a:rPr lang="es-ES" sz="2800" i="1" dirty="0" err="1"/>
              <a:t>suo</a:t>
            </a:r>
            <a:r>
              <a:rPr lang="es-ES" sz="2800" i="1" dirty="0"/>
              <a:t> </a:t>
            </a:r>
            <a:r>
              <a:rPr lang="es-ES" sz="2800" i="1" dirty="0" err="1"/>
              <a:t>utitur</a:t>
            </a:r>
            <a:r>
              <a:rPr lang="es-ES" sz="2800" i="1" dirty="0"/>
              <a:t> </a:t>
            </a:r>
            <a:r>
              <a:rPr lang="es-ES" sz="2800" i="1" dirty="0" err="1"/>
              <a:t>neminem</a:t>
            </a:r>
            <a:r>
              <a:rPr lang="es-ES" sz="2800" i="1" dirty="0"/>
              <a:t> </a:t>
            </a:r>
            <a:r>
              <a:rPr lang="es-ES" sz="2800" i="1" dirty="0" err="1"/>
              <a:t>laedit</a:t>
            </a:r>
            <a:r>
              <a:rPr lang="es-ES" sz="2800" dirty="0"/>
              <a:t> (quien ejercita su derecho no daña a nadie).</a:t>
            </a:r>
          </a:p>
          <a:p>
            <a:pPr algn="just"/>
            <a:endParaRPr lang="es-ES" sz="3200" b="1" dirty="0"/>
          </a:p>
          <a:p>
            <a:pPr algn="just"/>
            <a:endParaRPr lang="es-ES" dirty="0"/>
          </a:p>
          <a:p>
            <a:pPr algn="just"/>
            <a:endParaRPr lang="es-ES" dirty="0" smtClean="0"/>
          </a:p>
        </p:txBody>
      </p:sp>
      <p:sp>
        <p:nvSpPr>
          <p:cNvPr id="8" name="CuadroTexto 7"/>
          <p:cNvSpPr txBox="1"/>
          <p:nvPr/>
        </p:nvSpPr>
        <p:spPr>
          <a:xfrm>
            <a:off x="704601" y="77058"/>
            <a:ext cx="10249989" cy="646331"/>
          </a:xfrm>
          <a:prstGeom prst="rect">
            <a:avLst/>
          </a:prstGeom>
          <a:noFill/>
        </p:spPr>
        <p:txBody>
          <a:bodyPr wrap="square" rtlCol="0">
            <a:spAutoFit/>
          </a:bodyPr>
          <a:lstStyle/>
          <a:p>
            <a:pPr algn="ctr"/>
            <a:r>
              <a:rPr lang="es-ES" b="1" dirty="0" smtClean="0">
                <a:solidFill>
                  <a:schemeClr val="bg1"/>
                </a:solidFill>
              </a:rPr>
              <a:t>	ABUSO SERVICO DE JUSTICIA</a:t>
            </a:r>
          </a:p>
          <a:p>
            <a:pPr algn="ctr"/>
            <a:endParaRPr lang="es-ES" b="1" dirty="0">
              <a:solidFill>
                <a:schemeClr val="bg1"/>
              </a:solidFill>
            </a:endParaRPr>
          </a:p>
        </p:txBody>
      </p:sp>
    </p:spTree>
    <p:extLst>
      <p:ext uri="{BB962C8B-B14F-4D97-AF65-F5344CB8AC3E}">
        <p14:creationId xmlns:p14="http://schemas.microsoft.com/office/powerpoint/2010/main" val="5475788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387927" y="1036319"/>
            <a:ext cx="10833463" cy="4862870"/>
          </a:xfrm>
          <a:prstGeom prst="rect">
            <a:avLst/>
          </a:prstGeom>
          <a:noFill/>
        </p:spPr>
        <p:txBody>
          <a:bodyPr wrap="square" rtlCol="0">
            <a:spAutoFit/>
          </a:bodyPr>
          <a:lstStyle/>
          <a:p>
            <a:pPr algn="just"/>
            <a:endParaRPr lang="es-ES" dirty="0"/>
          </a:p>
          <a:p>
            <a:pPr algn="just"/>
            <a:endParaRPr lang="es-ES" sz="2800" dirty="0" smtClean="0"/>
          </a:p>
          <a:p>
            <a:pPr algn="just"/>
            <a:r>
              <a:rPr lang="es-ES" sz="2800" dirty="0" smtClean="0"/>
              <a:t>ASISTENCIA LETRADA FASE EXTRAJUDICIAL</a:t>
            </a:r>
          </a:p>
          <a:p>
            <a:pPr algn="just"/>
            <a:endParaRPr lang="es-ES" sz="2800" b="1" dirty="0"/>
          </a:p>
          <a:p>
            <a:pPr algn="just"/>
            <a:endParaRPr lang="es-ES" sz="2800" b="1" dirty="0" smtClean="0"/>
          </a:p>
          <a:p>
            <a:pPr algn="just"/>
            <a:r>
              <a:rPr lang="es-ES" sz="2800" b="1" dirty="0" smtClean="0"/>
              <a:t>INCLUSIÓN GASTOS RECLAMACIÓN Y OTROS EN LAS COSTAS</a:t>
            </a:r>
          </a:p>
          <a:p>
            <a:pPr algn="just"/>
            <a:endParaRPr lang="es-ES" sz="2800" b="1" dirty="0"/>
          </a:p>
          <a:p>
            <a:pPr algn="just"/>
            <a:endParaRPr lang="es-ES" sz="2800" b="1" dirty="0" smtClean="0"/>
          </a:p>
          <a:p>
            <a:pPr algn="just"/>
            <a:endParaRPr lang="es-ES" sz="2800" b="1" dirty="0"/>
          </a:p>
          <a:p>
            <a:pPr algn="just"/>
            <a:endParaRPr lang="es-ES" sz="3200" b="1" dirty="0"/>
          </a:p>
          <a:p>
            <a:pPr algn="just"/>
            <a:endParaRPr lang="es-ES" dirty="0"/>
          </a:p>
          <a:p>
            <a:pPr algn="just"/>
            <a:endParaRPr lang="es-ES" dirty="0" smtClean="0"/>
          </a:p>
        </p:txBody>
      </p:sp>
      <p:sp>
        <p:nvSpPr>
          <p:cNvPr id="8" name="CuadroTexto 7"/>
          <p:cNvSpPr txBox="1"/>
          <p:nvPr/>
        </p:nvSpPr>
        <p:spPr>
          <a:xfrm>
            <a:off x="704601" y="77058"/>
            <a:ext cx="10249989" cy="369332"/>
          </a:xfrm>
          <a:prstGeom prst="rect">
            <a:avLst/>
          </a:prstGeom>
          <a:noFill/>
        </p:spPr>
        <p:txBody>
          <a:bodyPr wrap="square" rtlCol="0">
            <a:spAutoFit/>
          </a:bodyPr>
          <a:lstStyle/>
          <a:p>
            <a:pPr algn="ctr"/>
            <a:r>
              <a:rPr lang="es-ES" b="1" dirty="0" smtClean="0">
                <a:solidFill>
                  <a:schemeClr val="bg1"/>
                </a:solidFill>
              </a:rPr>
              <a:t>	ASISTENCIA LETRADA Y COSTAS</a:t>
            </a:r>
            <a:endParaRPr lang="es-ES" b="1" dirty="0">
              <a:solidFill>
                <a:schemeClr val="bg1"/>
              </a:solidFill>
            </a:endParaRPr>
          </a:p>
        </p:txBody>
      </p:sp>
    </p:spTree>
    <p:extLst>
      <p:ext uri="{BB962C8B-B14F-4D97-AF65-F5344CB8AC3E}">
        <p14:creationId xmlns:p14="http://schemas.microsoft.com/office/powerpoint/2010/main" val="34980708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1136073" y="1418705"/>
            <a:ext cx="10833463" cy="5293757"/>
          </a:xfrm>
          <a:prstGeom prst="rect">
            <a:avLst/>
          </a:prstGeom>
          <a:noFill/>
        </p:spPr>
        <p:txBody>
          <a:bodyPr wrap="square" rtlCol="0">
            <a:spAutoFit/>
          </a:bodyPr>
          <a:lstStyle/>
          <a:p>
            <a:pPr algn="just"/>
            <a:endParaRPr lang="es-ES" dirty="0"/>
          </a:p>
          <a:p>
            <a:pPr algn="just"/>
            <a:endParaRPr lang="es-ES" sz="2800" dirty="0" smtClean="0"/>
          </a:p>
          <a:p>
            <a:pPr algn="just"/>
            <a:r>
              <a:rPr lang="es-ES" sz="2800" b="1" dirty="0" smtClean="0"/>
              <a:t>COLISIÓN GENERAL ARTS. 7.4 Y 9.2 LOMESPJ</a:t>
            </a:r>
          </a:p>
          <a:p>
            <a:pPr algn="just"/>
            <a:endParaRPr lang="es-ES" sz="2800" b="1" dirty="0"/>
          </a:p>
          <a:p>
            <a:pPr algn="just"/>
            <a:r>
              <a:rPr lang="es-ES" sz="2800" b="1" dirty="0" smtClean="0"/>
              <a:t>NO HAY CONFIDENCIALIDAD EN LA RECLAMACIÓN Y ACTOS POSTERIORES. INTERÉS PÚBLICO Y NO PREVISTO EN EL ART. 7</a:t>
            </a:r>
          </a:p>
          <a:p>
            <a:pPr algn="just"/>
            <a:endParaRPr lang="es-ES" sz="2800" b="1" dirty="0"/>
          </a:p>
          <a:p>
            <a:pPr algn="just"/>
            <a:r>
              <a:rPr lang="es-ES" sz="2800" b="1" smtClean="0"/>
              <a:t>CONFIDENCIALIDAD NO RIGE EN INTENTO NEGOCIACIÓN</a:t>
            </a:r>
            <a:endParaRPr lang="es-ES" sz="2800" b="1" dirty="0"/>
          </a:p>
          <a:p>
            <a:pPr algn="just"/>
            <a:endParaRPr lang="es-ES" sz="2800" b="1" dirty="0" smtClean="0"/>
          </a:p>
          <a:p>
            <a:pPr algn="just"/>
            <a:endParaRPr lang="es-ES" sz="2800" b="1" dirty="0"/>
          </a:p>
          <a:p>
            <a:pPr algn="just"/>
            <a:endParaRPr lang="es-ES" sz="3200" b="1" dirty="0"/>
          </a:p>
          <a:p>
            <a:pPr algn="just"/>
            <a:endParaRPr lang="es-ES" dirty="0"/>
          </a:p>
          <a:p>
            <a:pPr algn="just"/>
            <a:endParaRPr lang="es-ES" dirty="0" smtClean="0"/>
          </a:p>
        </p:txBody>
      </p:sp>
      <p:sp>
        <p:nvSpPr>
          <p:cNvPr id="8" name="CuadroTexto 7"/>
          <p:cNvSpPr txBox="1"/>
          <p:nvPr/>
        </p:nvSpPr>
        <p:spPr>
          <a:xfrm>
            <a:off x="704601" y="77058"/>
            <a:ext cx="10249989" cy="369332"/>
          </a:xfrm>
          <a:prstGeom prst="rect">
            <a:avLst/>
          </a:prstGeom>
          <a:noFill/>
        </p:spPr>
        <p:txBody>
          <a:bodyPr wrap="square" rtlCol="0">
            <a:spAutoFit/>
          </a:bodyPr>
          <a:lstStyle/>
          <a:p>
            <a:pPr algn="ctr"/>
            <a:r>
              <a:rPr lang="es-ES" b="1" dirty="0" smtClean="0">
                <a:solidFill>
                  <a:schemeClr val="bg1"/>
                </a:solidFill>
              </a:rPr>
              <a:t>	CONFIDENCIALIDAD</a:t>
            </a:r>
          </a:p>
        </p:txBody>
      </p:sp>
    </p:spTree>
    <p:extLst>
      <p:ext uri="{BB962C8B-B14F-4D97-AF65-F5344CB8AC3E}">
        <p14:creationId xmlns:p14="http://schemas.microsoft.com/office/powerpoint/2010/main" val="209138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87680" y="1036320"/>
            <a:ext cx="10833463" cy="11018401"/>
          </a:xfrm>
          <a:prstGeom prst="rect">
            <a:avLst/>
          </a:prstGeom>
          <a:noFill/>
        </p:spPr>
        <p:txBody>
          <a:bodyPr wrap="square" rtlCol="0">
            <a:spAutoFit/>
          </a:bodyPr>
          <a:lstStyle/>
          <a:p>
            <a:pPr algn="just"/>
            <a:r>
              <a:rPr lang="es-ES" b="1" dirty="0" smtClean="0"/>
              <a:t>LA RECLAMACIÓN EXTRAJUDICIAL DEL ART. 7.1 SIN ACTIVIDAD NEGOCIADORA, ES DECIR, ARTICULADA COMO LA TRADICIONAL RECLAMACIÓN DE LO DEBIDO POR LOS DAÑOS PERSONALES  Y MATERIALES DEL SINIESTRO ¿CUMPLE CON LA NATURALEZA DE LA NEGOCIACIÓN DE LOS MASC EX ARTS. </a:t>
            </a:r>
            <a:r>
              <a:rPr lang="es-ES" b="1" dirty="0"/>
              <a:t>2</a:t>
            </a:r>
            <a:r>
              <a:rPr lang="es-ES" b="1" dirty="0" smtClean="0"/>
              <a:t> Y 5 LOMESPJ?</a:t>
            </a:r>
          </a:p>
          <a:p>
            <a:pPr algn="just"/>
            <a:endParaRPr lang="es-ES" b="1" dirty="0" smtClean="0"/>
          </a:p>
          <a:p>
            <a:pPr algn="just"/>
            <a:r>
              <a:rPr lang="es-ES" dirty="0" smtClean="0"/>
              <a:t>ART. 2 LOMESPJ: A </a:t>
            </a:r>
            <a:r>
              <a:rPr lang="es-ES" dirty="0"/>
              <a:t>los efectos de esta ley, se entiende por medio adecuado de solución de controversias </a:t>
            </a:r>
            <a:r>
              <a:rPr lang="es-ES" dirty="0">
                <a:solidFill>
                  <a:srgbClr val="FF0000"/>
                </a:solidFill>
              </a:rPr>
              <a:t>cualquier tipo de actividad negociadora</a:t>
            </a:r>
            <a:r>
              <a:rPr lang="es-ES" dirty="0"/>
              <a:t>, reconocida en esta u otras leyes, estatales o autonómicas, a la que las partes de un conflicto acuden de buena fe con el objeto de encontrar una solución extrajudicial al mismo, ya sea por sí mismas o con la intervención de una tercera persona </a:t>
            </a:r>
            <a:r>
              <a:rPr lang="es-ES" dirty="0" smtClean="0"/>
              <a:t>neutral</a:t>
            </a:r>
          </a:p>
          <a:p>
            <a:pPr algn="just"/>
            <a:endParaRPr lang="es-ES" b="1" dirty="0"/>
          </a:p>
          <a:p>
            <a:pPr algn="just"/>
            <a:r>
              <a:rPr lang="es-ES" b="1" dirty="0" smtClean="0"/>
              <a:t>SALAS MARTÍNEZ: </a:t>
            </a:r>
            <a:r>
              <a:rPr lang="es-ES" dirty="0" smtClean="0"/>
              <a:t>El artículo </a:t>
            </a:r>
            <a:r>
              <a:rPr lang="es-ES" dirty="0"/>
              <a:t>7 de la </a:t>
            </a:r>
            <a:r>
              <a:rPr lang="es-ES" b="1" dirty="0">
                <a:hlinkClick r:id="rId2"/>
              </a:rPr>
              <a:t>Ley 35/2015</a:t>
            </a:r>
            <a:r>
              <a:rPr lang="es-ES" dirty="0">
                <a:hlinkClick r:id="rId2"/>
              </a:rPr>
              <a:t> </a:t>
            </a:r>
            <a:r>
              <a:rPr lang="es-ES" dirty="0"/>
              <a:t>establece un mecanismo que, a primera vista, podría considerarse como una vía de resolución no jurisdiccional de controversias (MASC). No obstante, </a:t>
            </a:r>
            <a:r>
              <a:rPr lang="es-ES" sz="2000" b="1" dirty="0">
                <a:solidFill>
                  <a:srgbClr val="FF0000"/>
                </a:solidFill>
              </a:rPr>
              <a:t>un análisis detallado de este precepto a la luz de la </a:t>
            </a:r>
            <a:r>
              <a:rPr lang="es-ES" sz="2000" b="1" dirty="0">
                <a:solidFill>
                  <a:srgbClr val="FF0000"/>
                </a:solidFill>
                <a:hlinkClick r:id="rId3"/>
              </a:rPr>
              <a:t>Ley Orgánica 1/2025 </a:t>
            </a:r>
            <a:r>
              <a:rPr lang="es-ES" sz="2000" b="1" dirty="0">
                <a:solidFill>
                  <a:srgbClr val="FF0000"/>
                </a:solidFill>
              </a:rPr>
              <a:t>revela que no cumple con los requisitos esenciales de la actividad negociadora, ni constituye una negociación directa conforme a los criterios establecidos en su artículo 10 en relación con el artículo 2.</a:t>
            </a:r>
            <a:endParaRPr lang="es-ES" sz="2000" b="1" dirty="0" smtClean="0">
              <a:solidFill>
                <a:srgbClr val="FF0000"/>
              </a:solidFill>
            </a:endParaRPr>
          </a:p>
          <a:p>
            <a:pPr algn="just"/>
            <a:endParaRPr lang="es-ES" b="1" dirty="0"/>
          </a:p>
          <a:p>
            <a:pPr algn="just"/>
            <a:r>
              <a:rPr lang="es-ES" b="1" dirty="0" smtClean="0"/>
              <a:t>MASC CON NEGOCIACIÓN: COLABORATIVO, CONCILIACIÓN Y NEGOCIACIÓN DIRECTA</a:t>
            </a:r>
          </a:p>
          <a:p>
            <a:pPr algn="just"/>
            <a:r>
              <a:rPr lang="es-ES" b="1" dirty="0" smtClean="0"/>
              <a:t>MAS SIN NEGOCIACIÓN: RECLAMACIÓN EXTRAJUDICIAL DA 7ª LOMESPJ, OFERTA VINCULANTE</a:t>
            </a:r>
          </a:p>
          <a:p>
            <a:pPr algn="just"/>
            <a:r>
              <a:rPr lang="es-ES" b="1" dirty="0" smtClean="0"/>
              <a:t>MASC SUI GENERIS: EXPERTO INDEPENDIENTE</a:t>
            </a:r>
          </a:p>
          <a:p>
            <a:pPr algn="just"/>
            <a:endParaRPr lang="es-ES" b="1" dirty="0"/>
          </a:p>
          <a:p>
            <a:pPr algn="just"/>
            <a:endParaRPr lang="es-ES" b="1" dirty="0" smtClean="0"/>
          </a:p>
          <a:p>
            <a:pPr algn="just"/>
            <a:endParaRPr lang="es-ES" b="1" dirty="0"/>
          </a:p>
          <a:p>
            <a:endParaRPr lang="es-ES" dirty="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79416" y="176811"/>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4003122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387927" y="822036"/>
            <a:ext cx="11117943" cy="10987623"/>
          </a:xfrm>
          <a:prstGeom prst="rect">
            <a:avLst/>
          </a:prstGeom>
          <a:noFill/>
        </p:spPr>
        <p:txBody>
          <a:bodyPr wrap="square" rtlCol="0">
            <a:spAutoFit/>
          </a:bodyPr>
          <a:lstStyle/>
          <a:p>
            <a:pPr algn="just"/>
            <a:r>
              <a:rPr lang="es-ES" sz="2400" b="1" dirty="0" smtClean="0"/>
              <a:t>SI ACEPTAMOS LA RECLAMACIÓN DEL ART. 7.1 LRCSVM COMO MASC APTO, NO PODEMOS ALTERAR SU CONTENIDO Y CONFIGURACIÓN HISTORICA CONSTRUIDA SOBRE LA BASE DE UNA MERA RECLAMACIÓN UNILATERAL DE LO DEBIDO. ADEMÁS </a:t>
            </a:r>
            <a:r>
              <a:rPr lang="es-ES" sz="2400" b="1" dirty="0" smtClean="0">
                <a:solidFill>
                  <a:srgbClr val="FF0000"/>
                </a:solidFill>
              </a:rPr>
              <a:t>LA LRCSVM YA CONTEMPLA UN PROCESO NEGOCIADOR: ART. 14 MEDIACIÓN</a:t>
            </a:r>
          </a:p>
          <a:p>
            <a:pPr algn="just"/>
            <a:endParaRPr lang="es-ES" sz="2400" b="1" dirty="0"/>
          </a:p>
          <a:p>
            <a:pPr algn="just"/>
            <a:r>
              <a:rPr lang="es-ES" sz="2400" b="1" dirty="0" smtClean="0"/>
              <a:t>LA RECLAMACIÓN DEL ART. 7.1 </a:t>
            </a:r>
            <a:r>
              <a:rPr lang="es-ES" sz="2400" b="1" dirty="0" smtClean="0">
                <a:solidFill>
                  <a:srgbClr val="FF0000"/>
                </a:solidFill>
              </a:rPr>
              <a:t>SE ASEMEJA A LA RECLAMACIÓN DE LA DA 7ª </a:t>
            </a:r>
            <a:r>
              <a:rPr lang="es-ES" sz="2400" b="1" dirty="0" smtClean="0"/>
              <a:t>EN MATERIA DE CONSUMO, CONCIBIENDOSE, NO COMO UN MASC, SINO COMO UN MEDIO PRIVILEGIADO, POR LA SINGULAR NATURALEZA DE LA RELACIÓN MATERIAL Y LOS INTERESES EN JUEGO (DEL ASEGURADO, PROTEGIDO POR NORMAS DE ORDEN PÚBLICO COMO EL CONSUMIDOR), PARA CUMPLIR EL REQUISITO DE PROCEDIBILIDAD</a:t>
            </a:r>
          </a:p>
          <a:p>
            <a:pPr algn="just"/>
            <a:endParaRPr lang="es-ES" sz="2400" b="1" dirty="0" smtClean="0"/>
          </a:p>
          <a:p>
            <a:pPr algn="just"/>
            <a:r>
              <a:rPr lang="es-ES" sz="2400" b="1" dirty="0" smtClean="0">
                <a:solidFill>
                  <a:schemeClr val="accent1">
                    <a:lumMod val="75000"/>
                  </a:schemeClr>
                </a:solidFill>
                <a:effectLst>
                  <a:outerShdw blurRad="38100" dist="38100" dir="2700000" algn="tl">
                    <a:srgbClr val="000000">
                      <a:alpha val="43137"/>
                    </a:srgbClr>
                  </a:outerShdw>
                </a:effectLst>
              </a:rPr>
              <a:t>PRINCIPIO INDEMNIDAD Y REPARACIÓN ÍNTEGRA EN TRÁFICO: JUSTIFICA LA AUSENCIA DE NEGOCIACIÓN Y RENUNCIA DE DERECHOS</a:t>
            </a:r>
          </a:p>
          <a:p>
            <a:pPr algn="just"/>
            <a:endParaRPr lang="es-ES" sz="2400" b="1" dirty="0"/>
          </a:p>
          <a:p>
            <a:pPr algn="just"/>
            <a:r>
              <a:rPr lang="es-ES" sz="2400" b="1" dirty="0" smtClean="0"/>
              <a:t>IMPORTANTES CONSECUENCIAS EN MATERIA DE CONFIDENCIALIDAD: LUEGO LAS VEREMOS</a:t>
            </a:r>
            <a:endParaRPr lang="es-ES" b="1" dirty="0" smtClean="0"/>
          </a:p>
          <a:p>
            <a:pPr algn="just"/>
            <a:endParaRPr lang="es-ES" b="1" dirty="0"/>
          </a:p>
          <a:p>
            <a:endParaRPr lang="es-ES" dirty="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3072014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96917" y="934720"/>
            <a:ext cx="10833463" cy="11079956"/>
          </a:xfrm>
          <a:prstGeom prst="rect">
            <a:avLst/>
          </a:prstGeom>
          <a:noFill/>
        </p:spPr>
        <p:txBody>
          <a:bodyPr wrap="square" rtlCol="0">
            <a:spAutoFit/>
          </a:bodyPr>
          <a:lstStyle/>
          <a:p>
            <a:pPr algn="just"/>
            <a:r>
              <a:rPr lang="es-ES" sz="2400" b="1" dirty="0" smtClean="0"/>
              <a:t>LA RECLAMACIÓN DEL ART. 7.1 LRCSVM ES UNA DECLARACIÓN UNILATERAL DE PUESTA EN CONOCIMIENTO DEL SINIESTRO CON EL RESTO DE DATOS DE DICHO PRECEPTO, QUE ACOMPAÑARÁ UNA RECLAMACIÓN DE CANTIDAD SI YA EXISTE SANIDAD (O PETICIÓN GENÉRICA SOBRE DATOS DESGLOSADOS), O LAS BASES PARA SU POSTERIOR CÁLCULO: NO ES UNA INVITACIÓN A NEGOCIAR</a:t>
            </a:r>
          </a:p>
          <a:p>
            <a:pPr algn="just"/>
            <a:endParaRPr lang="es-ES" sz="2400" b="1" dirty="0"/>
          </a:p>
          <a:p>
            <a:pPr algn="just"/>
            <a:r>
              <a:rPr lang="es-ES" sz="2400" b="1" dirty="0" smtClean="0"/>
              <a:t>LA POSTERIOR OFERTA MOTIVADA, TAMPOCO ES UNA NEGOCIACIÓN, ES OTRA DECLARACIÓN UNILATERAL SUJETA A ACEPTACIÓN, RECHAZO O RECURSO A MEDIACIÓN (ART. 7.8 LRCSVM).</a:t>
            </a:r>
          </a:p>
          <a:p>
            <a:pPr algn="just"/>
            <a:endParaRPr lang="es-ES" sz="2400" b="1" dirty="0"/>
          </a:p>
          <a:p>
            <a:pPr algn="just"/>
            <a:r>
              <a:rPr lang="es-ES" sz="2400" b="1" dirty="0" smtClean="0"/>
              <a:t>LA RESPUESTA MOTIVADA, TAMPOCO ES UNA NEGOCIACIÓN, ES UNA DECLARACIÓN UNILATERAL DE RECHAZO DE LA RECLAMACIÓN O DE DIFIRIMIENTO DE LA EMISIÓN DE OFERTA POR CAUSA JUSTIFICADA</a:t>
            </a:r>
          </a:p>
          <a:p>
            <a:pPr algn="just"/>
            <a:endParaRPr lang="es-ES" sz="2400" b="1" dirty="0"/>
          </a:p>
          <a:p>
            <a:pPr algn="just"/>
            <a:r>
              <a:rPr lang="es-ES" sz="2400" b="1" dirty="0" smtClean="0"/>
              <a:t>TODO LO ANTERIOR </a:t>
            </a:r>
            <a:r>
              <a:rPr lang="es-ES" sz="2400" b="1" dirty="0" smtClean="0">
                <a:solidFill>
                  <a:srgbClr val="FF0000"/>
                </a:solidFill>
              </a:rPr>
              <a:t>SIN PERJUICIO DE QUE LOS ABOGADOS NEGOCIEN ENTRE ELLOS.</a:t>
            </a:r>
          </a:p>
          <a:p>
            <a:pPr algn="just"/>
            <a:r>
              <a:rPr lang="es-ES" sz="2400" b="1" dirty="0" smtClean="0"/>
              <a:t> </a:t>
            </a:r>
            <a:endParaRPr lang="es-ES" b="1" dirty="0"/>
          </a:p>
          <a:p>
            <a:endParaRPr lang="es-ES" dirty="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3720520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96917" y="934720"/>
            <a:ext cx="10833463" cy="8309967"/>
          </a:xfrm>
          <a:prstGeom prst="rect">
            <a:avLst/>
          </a:prstGeom>
          <a:noFill/>
        </p:spPr>
        <p:txBody>
          <a:bodyPr wrap="square" rtlCol="0">
            <a:spAutoFit/>
          </a:bodyPr>
          <a:lstStyle/>
          <a:p>
            <a:r>
              <a:rPr lang="es-ES" sz="2400" b="1" dirty="0" smtClean="0"/>
              <a:t>SAP </a:t>
            </a:r>
            <a:r>
              <a:rPr lang="es-ES" sz="2400" b="1" dirty="0"/>
              <a:t>Granada, Sec. 5ª, 16 marzo </a:t>
            </a:r>
            <a:r>
              <a:rPr lang="es-ES" sz="2400" b="1" dirty="0" smtClean="0"/>
              <a:t>2018</a:t>
            </a:r>
          </a:p>
          <a:p>
            <a:endParaRPr lang="es-ES" b="1" dirty="0"/>
          </a:p>
          <a:p>
            <a:r>
              <a:rPr lang="es-ES" sz="2800" dirty="0"/>
              <a:t>Aunque no se indica importe, se exige "que el perjudicado tiene la obligación de cuantificar estos daños" y aportar "los argumentos en los que se basa</a:t>
            </a:r>
          </a:p>
          <a:p>
            <a:pPr algn="just"/>
            <a:endParaRPr lang="es-ES" b="1" dirty="0"/>
          </a:p>
          <a:p>
            <a:endParaRPr lang="es-ES" sz="2400" dirty="0"/>
          </a:p>
          <a:p>
            <a:pPr algn="just"/>
            <a:r>
              <a:rPr lang="es-ES" sz="2400" dirty="0"/>
              <a:t>La APS de Madrid (14 marzo 2013) y la SAP A Coruña y Albacete (2013) precisan que si la aseguradora ya conoce el siniestro, debe actuar diligentemente aunque no haya reclamación formal con cifra, y debe iniciar oferta dentro de tres meses desde ese conocimiento</a:t>
            </a:r>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3911559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469208" y="1064029"/>
            <a:ext cx="10833463" cy="10341293"/>
          </a:xfrm>
          <a:prstGeom prst="rect">
            <a:avLst/>
          </a:prstGeom>
          <a:noFill/>
        </p:spPr>
        <p:txBody>
          <a:bodyPr wrap="square" rtlCol="0">
            <a:spAutoFit/>
          </a:bodyPr>
          <a:lstStyle/>
          <a:p>
            <a:pPr algn="just"/>
            <a:r>
              <a:rPr lang="es-ES" sz="2400" b="1" dirty="0" smtClean="0"/>
              <a:t>LA RECLAMACIÓN EXTRAJUDICIAL DEL ART. 7.1 LRCSVM Y OFERTA MOTIVADA, HAN SIDO SIEMPRE EXAMINADOS POR EL ÓRGANO JUDICIAL PARA COMPROBAR LOS REQUISITOS DE PROCEDIBILIDAD.</a:t>
            </a:r>
          </a:p>
          <a:p>
            <a:pPr algn="just"/>
            <a:endParaRPr lang="es-ES" sz="2400" b="1" dirty="0"/>
          </a:p>
          <a:p>
            <a:pPr algn="just"/>
            <a:r>
              <a:rPr lang="es-ES" sz="2400" b="1" dirty="0" smtClean="0"/>
              <a:t>SI CONVERTIMOS LA RECLAMACIÓN Y ACTOS POSTERIORES EN UNA NEGOCIACIÓN DIRECTA (U OTRO MASC), SU RESULTADO Y CONTENIDO SERÍA CONFIDENCIAL, ACCEDIENDO ÚNICAMENTE AL PROCEDIMIENTO EL DOCUMENTO DEL ART. 10.2 (NEGOCIACIÓN DIRECTA) O CERTIFICADO DE TERCERO DEL ART. 10.3 LOMESPJ, LO QUE IMPEDIRÍA EXAMINAR EL PRESUPUESTO DEL ART. 7.1 LRCSVM</a:t>
            </a:r>
          </a:p>
          <a:p>
            <a:pPr algn="just"/>
            <a:endParaRPr lang="es-ES" sz="2400" b="1" dirty="0">
              <a:solidFill>
                <a:srgbClr val="FF0000"/>
              </a:solidFill>
            </a:endParaRPr>
          </a:p>
          <a:p>
            <a:pPr algn="just"/>
            <a:r>
              <a:rPr lang="es-ES" sz="2400" b="1" dirty="0" smtClean="0">
                <a:solidFill>
                  <a:srgbClr val="FF0000"/>
                </a:solidFill>
              </a:rPr>
              <a:t>EL ART. 7.1 LRCSVM NO HA QUEDADO SIN EFECTO Y DEBE SEGUIR CUMPLIÉNDOSE. </a:t>
            </a:r>
            <a:r>
              <a:rPr lang="es-ES" sz="2400" b="1" dirty="0" smtClean="0"/>
              <a:t>SI CONVERTIMOS LA RECLAMACIÓN EXTRAJUDICIAL EN OTRA FÓRMULA COMO UNA NEGOCIACIÓN DEROGAMOS DE FACTO DICHO REQUISITO Y TODA SU SECUENCIA DE ACTOS, CONCEBIDOS SOBRE LA RECLAMACIÓN, OFERTA, RESPUESTA Y EVENTUAL RECURSO A MEDIACIÓN (CON RIESGO DE INADMISIÓN).</a:t>
            </a:r>
            <a:endParaRPr lang="es-ES" b="1" dirty="0"/>
          </a:p>
          <a:p>
            <a:endParaRPr lang="es-ES" dirty="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a:p>
            <a:pPr algn="just"/>
            <a:endParaRPr lang="es-ES" dirty="0"/>
          </a:p>
          <a:p>
            <a:pPr algn="just"/>
            <a:endParaRPr lang="es-ES" dirty="0" smtClean="0"/>
          </a:p>
        </p:txBody>
      </p:sp>
      <p:sp>
        <p:nvSpPr>
          <p:cNvPr id="8" name="CuadroTexto 7"/>
          <p:cNvSpPr txBox="1"/>
          <p:nvPr/>
        </p:nvSpPr>
        <p:spPr>
          <a:xfrm>
            <a:off x="705525" y="259938"/>
            <a:ext cx="10249989" cy="369332"/>
          </a:xfrm>
          <a:prstGeom prst="rect">
            <a:avLst/>
          </a:prstGeom>
          <a:noFill/>
        </p:spPr>
        <p:txBody>
          <a:bodyPr wrap="square" rtlCol="0">
            <a:spAutoFit/>
          </a:bodyPr>
          <a:lstStyle/>
          <a:p>
            <a:pPr algn="ctr"/>
            <a:r>
              <a:rPr lang="es-ES" b="1" dirty="0" smtClean="0">
                <a:solidFill>
                  <a:schemeClr val="bg1"/>
                </a:solidFill>
              </a:rPr>
              <a:t>RECLAMACIÓN </a:t>
            </a:r>
            <a:r>
              <a:rPr lang="es-ES" b="1" dirty="0">
                <a:solidFill>
                  <a:schemeClr val="bg1"/>
                </a:solidFill>
              </a:rPr>
              <a:t>DEL ART. 7.1 </a:t>
            </a:r>
            <a:r>
              <a:rPr lang="es-ES" b="1" dirty="0" smtClean="0">
                <a:solidFill>
                  <a:schemeClr val="bg1"/>
                </a:solidFill>
              </a:rPr>
              <a:t>LRCSCVM</a:t>
            </a:r>
            <a:endParaRPr lang="es-ES" b="1" dirty="0">
              <a:solidFill>
                <a:schemeClr val="bg1"/>
              </a:solidFill>
            </a:endParaRPr>
          </a:p>
        </p:txBody>
      </p:sp>
    </p:spTree>
    <p:extLst>
      <p:ext uri="{BB962C8B-B14F-4D97-AF65-F5344CB8AC3E}">
        <p14:creationId xmlns:p14="http://schemas.microsoft.com/office/powerpoint/2010/main" val="13573763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2115</TotalTime>
  <Words>7260</Words>
  <Application>Microsoft Office PowerPoint</Application>
  <PresentationFormat>Panorámica</PresentationFormat>
  <Paragraphs>734</Paragraphs>
  <Slides>46</Slides>
  <Notes>2</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1</vt:i4>
      </vt:variant>
      <vt:variant>
        <vt:lpstr>Títulos de diapositiva</vt:lpstr>
      </vt:variant>
      <vt:variant>
        <vt:i4>46</vt:i4>
      </vt:variant>
    </vt:vector>
  </HeadingPairs>
  <TitlesOfParts>
    <vt:vector size="52" baseType="lpstr">
      <vt:lpstr>Arial</vt:lpstr>
      <vt:lpstr>Bahnschrift SemiLight SemiConde</vt:lpstr>
      <vt:lpstr>Calibri</vt:lpstr>
      <vt:lpstr>Calibri Light</vt:lpstr>
      <vt:lpstr>Tema de Office</vt:lpstr>
      <vt:lpstr>Diapositiva de think-cell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Comunidad de Madrid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GOMEZ LINACERO, ADRIAN</dc:creator>
  <cp:lastModifiedBy>GOMEZ LINACERO, ADRIAN</cp:lastModifiedBy>
  <cp:revision>66</cp:revision>
  <dcterms:created xsi:type="dcterms:W3CDTF">2025-01-07T10:47:50Z</dcterms:created>
  <dcterms:modified xsi:type="dcterms:W3CDTF">2025-07-03T08:22:53Z</dcterms:modified>
</cp:coreProperties>
</file>